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44"/>
  </p:notesMasterIdLst>
  <p:sldIdLst>
    <p:sldId id="284" r:id="rId2"/>
    <p:sldId id="312" r:id="rId3"/>
    <p:sldId id="316" r:id="rId4"/>
    <p:sldId id="315" r:id="rId5"/>
    <p:sldId id="314" r:id="rId6"/>
    <p:sldId id="258" r:id="rId7"/>
    <p:sldId id="285" r:id="rId8"/>
    <p:sldId id="313" r:id="rId9"/>
    <p:sldId id="286" r:id="rId10"/>
    <p:sldId id="287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311" r:id="rId23"/>
    <p:sldId id="271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9" r:id="rId35"/>
    <p:sldId id="290" r:id="rId36"/>
    <p:sldId id="291" r:id="rId37"/>
    <p:sldId id="307" r:id="rId38"/>
    <p:sldId id="293" r:id="rId39"/>
    <p:sldId id="294" r:id="rId40"/>
    <p:sldId id="303" r:id="rId41"/>
    <p:sldId id="308" r:id="rId42"/>
    <p:sldId id="283" r:id="rId43"/>
  </p:sldIdLst>
  <p:sldSz cx="9144000" cy="5143500" type="screen16x9"/>
  <p:notesSz cx="6858000" cy="9144000"/>
  <p:embeddedFontLst>
    <p:embeddedFont>
      <p:font typeface="Arial Rounded MT Bold" panose="020F0704030504030204" pitchFamily="34" charset="0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Fahkwang" panose="020B0604020202020204" charset="-34"/>
      <p:regular r:id="rId52"/>
      <p:bold r:id="rId53"/>
      <p:italic r:id="rId54"/>
      <p:boldItalic r:id="rId55"/>
    </p:embeddedFont>
    <p:embeddedFont>
      <p:font typeface="Ingrid Darling" panose="020B0604020202020204" charset="0"/>
      <p:regular r:id="rId56"/>
    </p:embeddedFont>
    <p:embeddedFont>
      <p:font typeface="Nunito" panose="020B0604020202020204" charset="0"/>
      <p:regular r:id="rId57"/>
      <p:bold r:id="rId58"/>
      <p:italic r:id="rId59"/>
      <p:boldItalic r:id="rId60"/>
    </p:embeddedFont>
    <p:embeddedFont>
      <p:font typeface="Nunito ExtraBold" panose="020B0604020202020204" charset="0"/>
      <p:bold r:id="rId61"/>
      <p:boldItalic r:id="rId62"/>
    </p:embeddedFont>
    <p:embeddedFont>
      <p:font typeface="Nunito SemiBold" panose="020B0604020202020204" charset="0"/>
      <p:regular r:id="rId63"/>
      <p:bold r:id="rId64"/>
      <p:italic r:id="rId65"/>
      <p:boldItalic r:id="rId66"/>
    </p:embeddedFont>
    <p:embeddedFont>
      <p:font typeface="Open Sans" panose="020B0606030504020204" pitchFamily="34" charset="0"/>
      <p:regular r:id="rId67"/>
    </p:embeddedFont>
    <p:embeddedFont>
      <p:font typeface="Pacifico" panose="020B0604020202020204" charset="0"/>
      <p:regular r:id="rId68"/>
    </p:embeddedFont>
    <p:embeddedFont>
      <p:font typeface="Quicksand" panose="020B0604020202020204" charset="0"/>
      <p:regular r:id="rId69"/>
      <p:bold r:id="rId70"/>
    </p:embeddedFont>
    <p:embeddedFont>
      <p:font typeface="Spectral SemiBold" panose="020B0604020202020204" charset="0"/>
      <p:regular r:id="rId71"/>
      <p:bold r:id="rId72"/>
      <p:italic r:id="rId73"/>
      <p:boldItalic r:id="rId74"/>
    </p:embeddedFont>
    <p:embeddedFont>
      <p:font typeface="The Seasons Bold" panose="020B0604020202020204" charset="0"/>
      <p:regular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00"/>
    <a:srgbClr val="325F8B"/>
    <a:srgbClr val="F8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3" autoAdjust="0"/>
  </p:normalViewPr>
  <p:slideViewPr>
    <p:cSldViewPr snapToGrid="0">
      <p:cViewPr varScale="1">
        <p:scale>
          <a:sx n="96" d="100"/>
          <a:sy n="96" d="100"/>
        </p:scale>
        <p:origin x="4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font" Target="fonts/font2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74" Type="http://schemas.openxmlformats.org/officeDocument/2006/relationships/font" Target="fonts/font30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openxmlformats.org/officeDocument/2006/relationships/font" Target="fonts/font25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72" Type="http://schemas.openxmlformats.org/officeDocument/2006/relationships/font" Target="fonts/font2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font" Target="fonts/font2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openxmlformats.org/officeDocument/2006/relationships/font" Target="fonts/font26.fntdata"/><Relationship Id="rId75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73" Type="http://schemas.openxmlformats.org/officeDocument/2006/relationships/font" Target="fonts/font29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2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078a0c099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078a0c099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0440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4b7ac326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e4b7ac326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36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4b7ac326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e4b7ac326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588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4b7ac326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e4b7ac326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73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4b7ac326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e4b7ac326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284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0e82ed75c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0e82ed75c6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0e82ed75c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0e82ed75c6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10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5349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78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0e82ed75c6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0e82ed75c6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e4b7ac32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e4b7ac32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0e82ed75c6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0e82ed75c6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0e82ed75c6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0e82ed75c6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0e82ed75c6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0e82ed75c6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0e82ed75c6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0e82ed75c6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0e82ed75c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0e82ed75c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0e82ed75c6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20e82ed75c6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0e82ed75c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0e82ed75c6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0e82ed75c6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0e82ed75c6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0e82ed75c6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20e82ed75c6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0e82ed75c6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0e82ed75c6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0e82ed75c6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0e82ed75c6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0e82ed75c6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20e82ed75c6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0e82ed75c6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20e82ed75c6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0e82ed75c6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0e82ed75c6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20e82ed75c6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20e82ed75c6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20e82ed75c6_0_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20e82ed75c6_0_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0e82ed75c6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20e82ed75c6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0e82ed75c6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0e82ed75c6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0e82ed75c6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0e82ed75c6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20e82ed75c6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20e82ed75c6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69AA-C456-470C-9B75-5CD8B59DC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06D85A-2211-4718-B985-2FBC44928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0533F-F882-4991-A4F7-27C464EE0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55621-520E-4E6C-BBFD-7371DA5F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4FCA5-0D64-4DCC-9902-3CBCAD1A9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78315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ECE43-05A6-4BB5-9DF0-52B090F5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C117-2947-478A-95E7-11C49185A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98841-ABAF-444C-BFA4-75A577D7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4EA55-BF82-44A1-8AC9-E6021DD5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87F63-6757-46DF-B10A-05E70156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71382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06C8A-B664-4785-AE09-F038B4B2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793BE-6BC6-4265-A332-980A0C889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8BE5-D04E-4D26-A838-B5063CE2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910BF-6591-4FEA-927B-279ECFEA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58AAB-7AE6-44D8-8804-21729D61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170988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4A9E-1096-4E64-BA8C-85439C67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CF322-9E8E-442D-B0AC-0639817AD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F3C6-CC93-4F80-A422-0245941DB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97B75-8855-4430-A21B-ED5389B2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6D5CA-6730-4CA2-8E2D-8DE66FF1E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6B888-7B55-4DF3-B7F0-CD5DFC9F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888025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4FB44-93FC-49B8-90D1-849F75912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0AF9B-2194-4F7F-9A32-61843C3E2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E7757-0F4D-4335-AE62-627CE6FD5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27135A-8228-4372-9979-77AEAD162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61ED7-D097-427F-8207-705EAE7CF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443E12-A03F-42EE-BC5D-769438A4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653BFC-7D6B-43F8-95F4-07F0397E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AF5698-E640-4565-A493-5B15D25D6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744722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3CA1-087B-473D-A1A2-DCFD30C8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5BEA4-CB3A-4ABD-BA2E-C8D21485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67E5B-1610-45CC-869D-78144D3F5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13B38-D3B9-458D-9018-BD39F2FD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032622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3B8AA-4C8E-48E0-A181-160082887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26007F-2BA5-4B53-81D9-5159E6AB2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1ED9B-C0A9-4026-A297-7C3771F7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0513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13B8-9DE8-422A-89EE-4B72D625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87AF9-D697-451B-B66A-A0C9C6EC3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80F86-B6E6-4B73-B29E-EBA7D0A1C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40694-A48D-4D9C-8F0E-C00F25D53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1314B-156B-4235-973A-A33E50388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B17A1-DD15-42CE-B633-8AE3F42F1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6262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9B0A-DF2C-4270-96F3-2CC165F14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F2A99-1A87-4F98-ACB9-3A534AB08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3AE0F-19BC-4D07-A3ED-7BBA3F4D4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D5679-6E99-4354-9F59-CB9F4F026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900E5-21C4-4BF7-A7C6-81624094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53C88-3B32-46A5-B489-95C1248E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106592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AFA99-6428-43F6-BE7C-D9877AC6C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C3A75-BB12-4B9B-A026-C53FC8AAE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2287F-DA6F-4B60-80D3-028B6E276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B81C9-73F8-488C-A25C-8C205393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B30D6-F6E0-4C77-A7A2-8DA14A19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3383907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2CFC83-13F9-430B-9A33-82719DDC32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D76B9-90A8-4B69-8056-7F5C9C100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9C187-2590-44B9-AC43-76C48592F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9CA05-D596-4E11-96C4-F7649717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0A401-0200-4AFD-A6D1-10667CA6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85295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title"/>
          </p:nvPr>
        </p:nvSpPr>
        <p:spPr>
          <a:xfrm>
            <a:off x="720000" y="1977460"/>
            <a:ext cx="23364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2" hasCustomPrompt="1"/>
          </p:nvPr>
        </p:nvSpPr>
        <p:spPr>
          <a:xfrm>
            <a:off x="1432350" y="1481633"/>
            <a:ext cx="9117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3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4"/>
          </p:nvPr>
        </p:nvSpPr>
        <p:spPr>
          <a:xfrm>
            <a:off x="3403800" y="1977460"/>
            <a:ext cx="23364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 idx="5" hasCustomPrompt="1"/>
          </p:nvPr>
        </p:nvSpPr>
        <p:spPr>
          <a:xfrm>
            <a:off x="4116150" y="1481633"/>
            <a:ext cx="9117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6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7"/>
          </p:nvPr>
        </p:nvSpPr>
        <p:spPr>
          <a:xfrm>
            <a:off x="6087600" y="1977460"/>
            <a:ext cx="23364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8" hasCustomPrompt="1"/>
          </p:nvPr>
        </p:nvSpPr>
        <p:spPr>
          <a:xfrm>
            <a:off x="6799950" y="1481633"/>
            <a:ext cx="9117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subTitle" idx="9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13"/>
          </p:nvPr>
        </p:nvSpPr>
        <p:spPr>
          <a:xfrm>
            <a:off x="2061900" y="3814910"/>
            <a:ext cx="23364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14" hasCustomPrompt="1"/>
          </p:nvPr>
        </p:nvSpPr>
        <p:spPr>
          <a:xfrm>
            <a:off x="2774250" y="3319083"/>
            <a:ext cx="9117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15"/>
          </p:nvPr>
        </p:nvSpPr>
        <p:spPr>
          <a:xfrm>
            <a:off x="2061900" y="416675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16"/>
          </p:nvPr>
        </p:nvSpPr>
        <p:spPr>
          <a:xfrm>
            <a:off x="4745700" y="3814910"/>
            <a:ext cx="23364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17" hasCustomPrompt="1"/>
          </p:nvPr>
        </p:nvSpPr>
        <p:spPr>
          <a:xfrm>
            <a:off x="5458050" y="3319083"/>
            <a:ext cx="9117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18"/>
          </p:nvPr>
        </p:nvSpPr>
        <p:spPr>
          <a:xfrm>
            <a:off x="4745700" y="416675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7245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659575" y="1897950"/>
            <a:ext cx="7768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8748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1136025" y="1088025"/>
            <a:ext cx="4005000" cy="17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body" idx="1"/>
          </p:nvPr>
        </p:nvSpPr>
        <p:spPr>
          <a:xfrm>
            <a:off x="1136025" y="2965275"/>
            <a:ext cx="3754500" cy="7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214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subTitle" idx="1"/>
          </p:nvPr>
        </p:nvSpPr>
        <p:spPr>
          <a:xfrm>
            <a:off x="720000" y="1520900"/>
            <a:ext cx="3823500" cy="25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9867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1872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2158200" y="2017075"/>
            <a:ext cx="482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57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3825150" y="831962"/>
            <a:ext cx="1677300" cy="9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400">
                <a:latin typeface="Ingrid Darling"/>
                <a:ea typeface="Ingrid Darling"/>
                <a:cs typeface="Ingrid Darling"/>
                <a:sym typeface="Ingrid Darling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132850" y="3110638"/>
            <a:ext cx="48783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4013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>
            <a:spLocks noGrp="1"/>
          </p:cNvSpPr>
          <p:nvPr>
            <p:ph type="title"/>
          </p:nvPr>
        </p:nvSpPr>
        <p:spPr>
          <a:xfrm flipH="1">
            <a:off x="3054950" y="3208975"/>
            <a:ext cx="50325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1"/>
          </p:nvPr>
        </p:nvSpPr>
        <p:spPr>
          <a:xfrm flipH="1">
            <a:off x="3054950" y="1369583"/>
            <a:ext cx="50325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34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17F0F1-A589-4419-892D-01761EBA6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4B897-CB12-4378-80E8-94286D6C2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07FE8-AFF9-4A4D-8108-F4D163115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9A02D-1174-4B5D-A8C1-4D3342400094}" type="datetimeFigureOut">
              <a:rPr lang="en-ID" smtClean="0"/>
              <a:t>18/11/2023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C46B2-B9C4-42B5-B9D0-1E7ADCC8F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0B3FD-EE7A-461F-98AB-EBBF09C24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9046D-4871-44E9-8FD6-03BD69CABC2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081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10" Type="http://schemas.openxmlformats.org/officeDocument/2006/relationships/image" Target="../media/image60.jpg"/><Relationship Id="rId4" Type="http://schemas.openxmlformats.org/officeDocument/2006/relationships/image" Target="../media/image54.jpg"/><Relationship Id="rId9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pn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Relationship Id="rId9" Type="http://schemas.openxmlformats.org/officeDocument/2006/relationships/image" Target="../media/image6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9.jpg"/><Relationship Id="rId5" Type="http://schemas.openxmlformats.org/officeDocument/2006/relationships/image" Target="../media/image54.jp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70.pn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3.png"/><Relationship Id="rId11" Type="http://schemas.openxmlformats.org/officeDocument/2006/relationships/image" Target="../media/image57.jpg"/><Relationship Id="rId5" Type="http://schemas.openxmlformats.org/officeDocument/2006/relationships/image" Target="../media/image72.png"/><Relationship Id="rId10" Type="http://schemas.openxmlformats.org/officeDocument/2006/relationships/image" Target="../media/image76.jpg"/><Relationship Id="rId4" Type="http://schemas.openxmlformats.org/officeDocument/2006/relationships/image" Target="../media/image71.gif"/><Relationship Id="rId9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77.pn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1.png"/><Relationship Id="rId7" Type="http://schemas.openxmlformats.org/officeDocument/2006/relationships/image" Target="../media/image8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Relationship Id="rId9" Type="http://schemas.openxmlformats.org/officeDocument/2006/relationships/image" Target="../media/image8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2.jpg"/><Relationship Id="rId5" Type="http://schemas.openxmlformats.org/officeDocument/2006/relationships/image" Target="../media/image83.jpg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jpe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jpe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jpe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jpe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jpe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4"/>
          <p:cNvSpPr txBox="1">
            <a:spLocks noGrp="1"/>
          </p:cNvSpPr>
          <p:nvPr>
            <p:ph type="ctrTitle"/>
          </p:nvPr>
        </p:nvSpPr>
        <p:spPr>
          <a:xfrm>
            <a:off x="1029150" y="172276"/>
            <a:ext cx="70857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Ling Tien Kung</a:t>
            </a: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dirty="0">
                <a:latin typeface="Pacifico"/>
                <a:ea typeface="Pacifico"/>
                <a:cs typeface="Pacifico"/>
                <a:sym typeface="Pacifico"/>
              </a:rPr>
              <a:t>Making People Healthy</a:t>
            </a:r>
          </a:p>
        </p:txBody>
      </p:sp>
      <p:sp>
        <p:nvSpPr>
          <p:cNvPr id="383" name="Google Shape;383;p34"/>
          <p:cNvSpPr txBox="1"/>
          <p:nvPr/>
        </p:nvSpPr>
        <p:spPr>
          <a:xfrm>
            <a:off x="6313819" y="4426201"/>
            <a:ext cx="1883100" cy="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34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8893" y="4627082"/>
            <a:ext cx="320625" cy="27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4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3924" y="4520657"/>
            <a:ext cx="812388" cy="523648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4"/>
          <p:cNvSpPr txBox="1"/>
          <p:nvPr/>
        </p:nvSpPr>
        <p:spPr>
          <a:xfrm>
            <a:off x="4800757" y="4587375"/>
            <a:ext cx="231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0" u="none" strike="noStrike" cap="none">
                <a:solidFill>
                  <a:schemeClr val="accent2"/>
                </a:solidFill>
                <a:latin typeface="Fahkwang"/>
                <a:ea typeface="Fahkwang"/>
                <a:cs typeface="Fahkwang"/>
                <a:sym typeface="Fahkwang"/>
              </a:rPr>
              <a:t>dr. Indra Djaman</a:t>
            </a:r>
            <a:endParaRPr sz="1600" b="1" dirty="0">
              <a:solidFill>
                <a:schemeClr val="accent2"/>
              </a:solidFill>
              <a:latin typeface="Fahkwang"/>
              <a:ea typeface="Fahkwang"/>
              <a:cs typeface="Fahkwang"/>
              <a:sym typeface="Fahkwang"/>
            </a:endParaRPr>
          </a:p>
        </p:txBody>
      </p:sp>
      <p:sp>
        <p:nvSpPr>
          <p:cNvPr id="396" name="Google Shape;396;p34"/>
          <p:cNvSpPr txBox="1"/>
          <p:nvPr/>
        </p:nvSpPr>
        <p:spPr>
          <a:xfrm>
            <a:off x="2632111" y="4581825"/>
            <a:ext cx="1671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2"/>
                </a:solidFill>
                <a:latin typeface="Fahkwang"/>
                <a:ea typeface="Fahkwang"/>
                <a:cs typeface="Fahkwang"/>
                <a:sym typeface="Fahkwang"/>
              </a:rPr>
              <a:t>Indra.djaman</a:t>
            </a:r>
            <a:endParaRPr sz="1600" b="1" dirty="0">
              <a:solidFill>
                <a:schemeClr val="accent2"/>
              </a:solidFill>
              <a:latin typeface="Fahkwang"/>
              <a:ea typeface="Fahkwang"/>
              <a:cs typeface="Fahkwang"/>
              <a:sym typeface="Fahkwang"/>
            </a:endParaRP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714AF192-F8C0-4323-9AB0-3AFEE66D317D}"/>
              </a:ext>
            </a:extLst>
          </p:cNvPr>
          <p:cNvGrpSpPr/>
          <p:nvPr/>
        </p:nvGrpSpPr>
        <p:grpSpPr>
          <a:xfrm>
            <a:off x="5919507" y="1652890"/>
            <a:ext cx="2379867" cy="2379867"/>
            <a:chOff x="0" y="0"/>
            <a:chExt cx="3636294" cy="3636294"/>
          </a:xfrm>
        </p:grpSpPr>
        <p:grpSp>
          <p:nvGrpSpPr>
            <p:cNvPr id="22" name="Group 11">
              <a:extLst>
                <a:ext uri="{FF2B5EF4-FFF2-40B4-BE49-F238E27FC236}">
                  <a16:creationId xmlns:a16="http://schemas.microsoft.com/office/drawing/2014/main" id="{9401437E-3399-4564-BCE3-D8A3FF4F1917}"/>
                </a:ext>
              </a:extLst>
            </p:cNvPr>
            <p:cNvGrpSpPr/>
            <p:nvPr/>
          </p:nvGrpSpPr>
          <p:grpSpPr>
            <a:xfrm>
              <a:off x="0" y="0"/>
              <a:ext cx="3636294" cy="3636294"/>
              <a:chOff x="0" y="0"/>
              <a:chExt cx="812800" cy="812800"/>
            </a:xfrm>
          </p:grpSpPr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DBACBA42-4974-4949-9B87-F50B3FC0758D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5066D"/>
              </a:solidFill>
            </p:spPr>
          </p:sp>
          <p:sp>
            <p:nvSpPr>
              <p:cNvPr id="26" name="TextBox 13">
                <a:extLst>
                  <a:ext uri="{FF2B5EF4-FFF2-40B4-BE49-F238E27FC236}">
                    <a16:creationId xmlns:a16="http://schemas.microsoft.com/office/drawing/2014/main" id="{456BF35D-F9DA-45F6-B093-80E3885523D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 dirty="0"/>
              </a:p>
            </p:txBody>
          </p:sp>
        </p:grpSp>
        <p:grpSp>
          <p:nvGrpSpPr>
            <p:cNvPr id="23" name="Group 14">
              <a:extLst>
                <a:ext uri="{FF2B5EF4-FFF2-40B4-BE49-F238E27FC236}">
                  <a16:creationId xmlns:a16="http://schemas.microsoft.com/office/drawing/2014/main" id="{CD03AC98-01BE-4DE8-B62E-19BAFA7FECE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32" y="204939"/>
              <a:ext cx="3226430" cy="3226416"/>
              <a:chOff x="0" y="0"/>
              <a:chExt cx="6049556" cy="6049531"/>
            </a:xfrm>
          </p:grpSpPr>
          <p:sp>
            <p:nvSpPr>
              <p:cNvPr id="24" name="Freeform 15">
                <a:extLst>
                  <a:ext uri="{FF2B5EF4-FFF2-40B4-BE49-F238E27FC236}">
                    <a16:creationId xmlns:a16="http://schemas.microsoft.com/office/drawing/2014/main" id="{D8C6FCCB-BE1A-4B3A-8BAB-735AEF8ED4F6}"/>
                  </a:ext>
                </a:extLst>
              </p:cNvPr>
              <p:cNvSpPr/>
              <p:nvPr/>
            </p:nvSpPr>
            <p:spPr>
              <a:xfrm>
                <a:off x="0" y="0"/>
                <a:ext cx="6049518" cy="6049518"/>
              </a:xfrm>
              <a:custGeom>
                <a:avLst/>
                <a:gdLst/>
                <a:ahLst/>
                <a:cxnLst/>
                <a:rect l="l" t="t" r="r" b="b"/>
                <a:pathLst>
                  <a:path w="6049518" h="6049518">
                    <a:moveTo>
                      <a:pt x="3024759" y="0"/>
                    </a:moveTo>
                    <a:cubicBezTo>
                      <a:pt x="1354201" y="0"/>
                      <a:pt x="0" y="1354201"/>
                      <a:pt x="0" y="3024759"/>
                    </a:cubicBezTo>
                    <a:cubicBezTo>
                      <a:pt x="0" y="4695317"/>
                      <a:pt x="1354201" y="6049518"/>
                      <a:pt x="3024759" y="6049518"/>
                    </a:cubicBezTo>
                    <a:cubicBezTo>
                      <a:pt x="4695317" y="6049518"/>
                      <a:pt x="6049518" y="4695317"/>
                      <a:pt x="6049518" y="3024759"/>
                    </a:cubicBezTo>
                    <a:cubicBezTo>
                      <a:pt x="6049518" y="1354201"/>
                      <a:pt x="4695317" y="0"/>
                      <a:pt x="3024759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27748" t="-36564" r="-22251" b="-130037"/>
                </a:stretch>
              </a:blipFill>
            </p:spPr>
          </p:sp>
        </p:grpSp>
      </p:grpSp>
      <p:sp>
        <p:nvSpPr>
          <p:cNvPr id="28" name="TextBox 19">
            <a:extLst>
              <a:ext uri="{FF2B5EF4-FFF2-40B4-BE49-F238E27FC236}">
                <a16:creationId xmlns:a16="http://schemas.microsoft.com/office/drawing/2014/main" id="{39F78CBA-0009-4F12-B184-337FE60538DD}"/>
              </a:ext>
            </a:extLst>
          </p:cNvPr>
          <p:cNvSpPr txBox="1"/>
          <p:nvPr/>
        </p:nvSpPr>
        <p:spPr>
          <a:xfrm>
            <a:off x="5417984" y="3994245"/>
            <a:ext cx="3509631" cy="31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8"/>
              </a:lnSpc>
            </a:pPr>
            <a:r>
              <a:rPr lang="en-US" sz="189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dr. Indra </a:t>
            </a:r>
            <a:r>
              <a:rPr lang="en-US" sz="1891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Djaman</a:t>
            </a:r>
            <a:r>
              <a:rPr lang="en-US" sz="189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891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Sp.PD</a:t>
            </a:r>
            <a:endParaRPr lang="en-US" sz="189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AB52188D-6839-4627-AEAB-DB85A13FF0ED}"/>
              </a:ext>
            </a:extLst>
          </p:cNvPr>
          <p:cNvSpPr txBox="1"/>
          <p:nvPr/>
        </p:nvSpPr>
        <p:spPr>
          <a:xfrm>
            <a:off x="2498338" y="2100751"/>
            <a:ext cx="520099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TINJAUAN</a:t>
            </a:r>
            <a:r>
              <a:rPr lang="en-US" sz="5000" b="1" dirty="0">
                <a:solidFill>
                  <a:srgbClr val="325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MEDIS</a:t>
            </a:r>
          </a:p>
          <a:p>
            <a:endParaRPr lang="en-US" sz="5000" b="1" dirty="0">
              <a:solidFill>
                <a:srgbClr val="325F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0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170867-4816-4611-BEF1-917ED2943DEE}"/>
              </a:ext>
            </a:extLst>
          </p:cNvPr>
          <p:cNvSpPr txBox="1"/>
          <p:nvPr/>
        </p:nvSpPr>
        <p:spPr>
          <a:xfrm>
            <a:off x="2311744" y="97492"/>
            <a:ext cx="4071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33CC"/>
                </a:solidFill>
              </a:rPr>
              <a:t>TUBUH MANUSIA </a:t>
            </a:r>
            <a:endParaRPr lang="en-ID" sz="4000" b="1" dirty="0">
              <a:solidFill>
                <a:srgbClr val="0033CC"/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FEEE695B-A66E-40AF-9CD8-37D34E264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E4AEC-8A14-45F5-8558-C8AF987CB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040" y="716429"/>
            <a:ext cx="2810278" cy="3975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1ACE7-6A3F-44B9-839D-EB26BE2D7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1" y="717404"/>
            <a:ext cx="2934850" cy="41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1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170867-4816-4611-BEF1-917ED2943DEE}"/>
              </a:ext>
            </a:extLst>
          </p:cNvPr>
          <p:cNvSpPr txBox="1"/>
          <p:nvPr/>
        </p:nvSpPr>
        <p:spPr>
          <a:xfrm>
            <a:off x="1262761" y="273429"/>
            <a:ext cx="6745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33CC"/>
                </a:solidFill>
              </a:rPr>
              <a:t>Foto</a:t>
            </a:r>
            <a:r>
              <a:rPr lang="en-US" sz="4000" b="1" dirty="0">
                <a:solidFill>
                  <a:srgbClr val="0033CC"/>
                </a:solidFill>
              </a:rPr>
              <a:t> </a:t>
            </a:r>
            <a:r>
              <a:rPr lang="en-US" sz="4000" b="1" dirty="0" err="1">
                <a:solidFill>
                  <a:srgbClr val="0033CC"/>
                </a:solidFill>
              </a:rPr>
              <a:t>Mikroskop</a:t>
            </a:r>
            <a:r>
              <a:rPr lang="en-US" sz="4000" b="1" dirty="0">
                <a:solidFill>
                  <a:srgbClr val="0033CC"/>
                </a:solidFill>
              </a:rPr>
              <a:t> </a:t>
            </a:r>
            <a:r>
              <a:rPr lang="en-US" sz="4000" b="1" dirty="0" err="1">
                <a:solidFill>
                  <a:srgbClr val="0033CC"/>
                </a:solidFill>
              </a:rPr>
              <a:t>molekul</a:t>
            </a:r>
            <a:r>
              <a:rPr lang="en-US" sz="4000" b="1" dirty="0">
                <a:solidFill>
                  <a:srgbClr val="0033CC"/>
                </a:solidFill>
              </a:rPr>
              <a:t> Darah</a:t>
            </a:r>
            <a:endParaRPr lang="en-ID" sz="4000" b="1" dirty="0">
              <a:solidFill>
                <a:srgbClr val="0033CC"/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FEEE695B-A66E-40AF-9CD8-37D34E264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2F5C4E7-4220-4319-A459-394956D4764B}"/>
              </a:ext>
            </a:extLst>
          </p:cNvPr>
          <p:cNvSpPr/>
          <p:nvPr/>
        </p:nvSpPr>
        <p:spPr>
          <a:xfrm>
            <a:off x="284046" y="1139086"/>
            <a:ext cx="3993785" cy="2901431"/>
          </a:xfrm>
          <a:custGeom>
            <a:avLst/>
            <a:gdLst/>
            <a:ahLst/>
            <a:cxnLst/>
            <a:rect l="l" t="t" r="r" b="b"/>
            <a:pathLst>
              <a:path w="7987569" h="5802861">
                <a:moveTo>
                  <a:pt x="0" y="0"/>
                </a:moveTo>
                <a:lnTo>
                  <a:pt x="7987569" y="0"/>
                </a:lnTo>
                <a:lnTo>
                  <a:pt x="7987569" y="5802860"/>
                </a:lnTo>
                <a:lnTo>
                  <a:pt x="0" y="5802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CC516-730A-4FB5-A79D-7B3681BA8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637" y="1121034"/>
            <a:ext cx="4401693" cy="2901948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65CDA285-4F90-435A-8C64-3F44EEEF71FB}"/>
              </a:ext>
            </a:extLst>
          </p:cNvPr>
          <p:cNvSpPr txBox="1"/>
          <p:nvPr/>
        </p:nvSpPr>
        <p:spPr>
          <a:xfrm>
            <a:off x="502187" y="4064933"/>
            <a:ext cx="3557505" cy="578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1"/>
              </a:lnSpc>
            </a:pPr>
            <a:r>
              <a:rPr lang="en-US" sz="1850" b="1" dirty="0" err="1">
                <a:solidFill>
                  <a:srgbClr val="000000"/>
                </a:solidFill>
                <a:latin typeface="League Spartan"/>
              </a:rPr>
              <a:t>Molekul</a:t>
            </a:r>
            <a:r>
              <a:rPr lang="en-US" sz="1850" b="1" dirty="0">
                <a:solidFill>
                  <a:srgbClr val="000000"/>
                </a:solidFill>
                <a:latin typeface="League Spartan"/>
              </a:rPr>
              <a:t> Darah </a:t>
            </a:r>
            <a:r>
              <a:rPr lang="en-US" sz="1850" b="1" dirty="0" err="1">
                <a:solidFill>
                  <a:srgbClr val="000000"/>
                </a:solidFill>
                <a:latin typeface="League Spartan"/>
              </a:rPr>
              <a:t>Saat</a:t>
            </a:r>
            <a:r>
              <a:rPr lang="en-US" sz="1850" b="1" dirty="0">
                <a:solidFill>
                  <a:srgbClr val="000000"/>
                </a:solidFill>
                <a:latin typeface="League Spartan"/>
              </a:rPr>
              <a:t> </a:t>
            </a:r>
            <a:r>
              <a:rPr lang="en-US" sz="1850" b="1" dirty="0" err="1">
                <a:solidFill>
                  <a:srgbClr val="000000"/>
                </a:solidFill>
                <a:latin typeface="League Spartan"/>
              </a:rPr>
              <a:t>Manusia</a:t>
            </a:r>
            <a:r>
              <a:rPr lang="en-US" sz="1850" b="1" dirty="0">
                <a:solidFill>
                  <a:srgbClr val="000000"/>
                </a:solidFill>
                <a:latin typeface="League Spartan"/>
              </a:rPr>
              <a:t> </a:t>
            </a:r>
            <a:r>
              <a:rPr lang="en-US" sz="1850" b="1" dirty="0" err="1">
                <a:solidFill>
                  <a:srgbClr val="000000"/>
                </a:solidFill>
                <a:latin typeface="League Spartan"/>
              </a:rPr>
              <a:t>dalam</a:t>
            </a:r>
            <a:r>
              <a:rPr lang="en-US" sz="1850" b="1" dirty="0">
                <a:solidFill>
                  <a:srgbClr val="000000"/>
                </a:solidFill>
                <a:latin typeface="League Spartan"/>
              </a:rPr>
              <a:t> </a:t>
            </a:r>
            <a:r>
              <a:rPr lang="en-US" sz="1850" b="1" dirty="0" err="1">
                <a:solidFill>
                  <a:srgbClr val="000000"/>
                </a:solidFill>
                <a:latin typeface="League Spartan"/>
              </a:rPr>
              <a:t>kondisi</a:t>
            </a:r>
            <a:r>
              <a:rPr lang="en-US" sz="1850" b="1" dirty="0">
                <a:solidFill>
                  <a:srgbClr val="000000"/>
                </a:solidFill>
                <a:latin typeface="League Spartan"/>
              </a:rPr>
              <a:t> </a:t>
            </a:r>
            <a:r>
              <a:rPr lang="en-US" sz="1850" b="1" dirty="0">
                <a:solidFill>
                  <a:srgbClr val="FF0000"/>
                </a:solidFill>
                <a:latin typeface="League Spartan"/>
              </a:rPr>
              <a:t>Bahagia.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B4D863-E856-4FD9-9F60-9E9E35547333}"/>
              </a:ext>
            </a:extLst>
          </p:cNvPr>
          <p:cNvSpPr txBox="1"/>
          <p:nvPr/>
        </p:nvSpPr>
        <p:spPr>
          <a:xfrm flipH="1">
            <a:off x="4474637" y="4040517"/>
            <a:ext cx="4610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Molekul</a:t>
            </a:r>
            <a:r>
              <a:rPr lang="en-US" b="1" dirty="0"/>
              <a:t> </a:t>
            </a:r>
            <a:r>
              <a:rPr lang="en-US" b="1" dirty="0" err="1"/>
              <a:t>darah</a:t>
            </a:r>
            <a:r>
              <a:rPr lang="en-US" b="1" dirty="0"/>
              <a:t> </a:t>
            </a:r>
            <a:r>
              <a:rPr lang="en-US" b="1" dirty="0" err="1"/>
              <a:t>saaat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keadaaan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Merah,dendam,benci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endParaRPr lang="en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63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170867-4816-4611-BEF1-917ED2943DEE}"/>
              </a:ext>
            </a:extLst>
          </p:cNvPr>
          <p:cNvSpPr txBox="1"/>
          <p:nvPr/>
        </p:nvSpPr>
        <p:spPr>
          <a:xfrm>
            <a:off x="73433" y="114407"/>
            <a:ext cx="8997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Tubuh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Memproduksi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Hormon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Kesembuhan</a:t>
            </a:r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ID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FEEE695B-A66E-40AF-9CD8-37D34E264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58CFF4-DD70-4B91-9895-0B6981FA0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62" y="1033670"/>
            <a:ext cx="3768099" cy="3757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EC8E81-8AA0-4A88-8116-7FFCB8074C55}"/>
              </a:ext>
            </a:extLst>
          </p:cNvPr>
          <p:cNvSpPr txBox="1"/>
          <p:nvPr/>
        </p:nvSpPr>
        <p:spPr>
          <a:xfrm>
            <a:off x="4086446" y="882055"/>
            <a:ext cx="5052730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Hormon</a:t>
            </a:r>
            <a:r>
              <a:rPr lang="en-US" sz="2000" b="1" dirty="0"/>
              <a:t> </a:t>
            </a:r>
            <a:r>
              <a:rPr lang="en-US" sz="2000" b="1" dirty="0" err="1"/>
              <a:t>Penyembuhan</a:t>
            </a:r>
            <a:r>
              <a:rPr lang="en-US" sz="2000" b="1" dirty="0"/>
              <a:t> yang di </a:t>
            </a:r>
            <a:r>
              <a:rPr lang="en-US" sz="2000" b="1" dirty="0" err="1"/>
              <a:t>Produksi</a:t>
            </a:r>
            <a:r>
              <a:rPr lang="en-US" sz="2000" b="1" dirty="0"/>
              <a:t> </a:t>
            </a:r>
          </a:p>
          <a:p>
            <a:r>
              <a:rPr lang="en-US" sz="2000" b="1" dirty="0" err="1"/>
              <a:t>lewat</a:t>
            </a:r>
            <a:r>
              <a:rPr lang="en-US" sz="2000" b="1" dirty="0"/>
              <a:t> </a:t>
            </a:r>
            <a:r>
              <a:rPr lang="en-US" sz="2000" b="1" dirty="0" err="1"/>
              <a:t>latihan</a:t>
            </a:r>
            <a:r>
              <a:rPr lang="en-US" sz="2000" b="1" dirty="0"/>
              <a:t> Ling Tien kung :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Berdoa</a:t>
            </a:r>
            <a:r>
              <a:rPr lang="en-US" b="1" dirty="0"/>
              <a:t> : 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Serotonin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Gerakan Ling Tieng Kung :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Dopamin</a:t>
            </a:r>
            <a:r>
              <a:rPr lang="en-US" b="1" dirty="0">
                <a:solidFill>
                  <a:srgbClr val="FF0000"/>
                </a:solidFill>
              </a:rPr>
              <a:t>,</a:t>
            </a:r>
          </a:p>
          <a:p>
            <a:r>
              <a:rPr lang="en-US" b="1" dirty="0">
                <a:solidFill>
                  <a:srgbClr val="FF0000"/>
                </a:solidFill>
              </a:rPr>
              <a:t>     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Oxcytosin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Serotonin,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      Endorphin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Musik</a:t>
            </a:r>
            <a:r>
              <a:rPr lang="en-US" b="1" dirty="0"/>
              <a:t> :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Endhorphin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Paparan</a:t>
            </a:r>
            <a:r>
              <a:rPr lang="en-US" b="1" dirty="0"/>
              <a:t> </a:t>
            </a:r>
            <a:r>
              <a:rPr lang="en-US" b="1" dirty="0" err="1"/>
              <a:t>Sinar</a:t>
            </a:r>
            <a:r>
              <a:rPr lang="en-US" b="1" dirty="0"/>
              <a:t> </a:t>
            </a:r>
            <a:r>
              <a:rPr lang="en-US" b="1" dirty="0" err="1"/>
              <a:t>Matahari</a:t>
            </a:r>
            <a:r>
              <a:rPr lang="en-US" b="1" dirty="0"/>
              <a:t> :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Serotonin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 </a:t>
            </a:r>
            <a:r>
              <a:rPr lang="en-US" b="1" dirty="0" err="1"/>
              <a:t>Silaturahim</a:t>
            </a:r>
            <a:r>
              <a:rPr lang="en-US" b="1" dirty="0"/>
              <a:t>/</a:t>
            </a:r>
            <a:r>
              <a:rPr lang="en-US" b="1" dirty="0" err="1"/>
              <a:t>Berbagi</a:t>
            </a:r>
            <a:r>
              <a:rPr lang="en-US" b="1" dirty="0"/>
              <a:t> </a:t>
            </a:r>
            <a:r>
              <a:rPr lang="en-US" b="1" dirty="0" err="1"/>
              <a:t>Cerita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Oxytocin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2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5"/>
          <p:cNvSpPr txBox="1">
            <a:spLocks noGrp="1"/>
          </p:cNvSpPr>
          <p:nvPr>
            <p:ph type="subTitle" idx="1"/>
          </p:nvPr>
        </p:nvSpPr>
        <p:spPr>
          <a:xfrm>
            <a:off x="1807861" y="1186481"/>
            <a:ext cx="7112774" cy="30644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LING TIEN KUNG (LTK) </a:t>
            </a:r>
            <a:endParaRPr lang="en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Ilmu Pengetahuan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Mempelajari Energi Kehidupan                         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(Ling Tien Kung Chi) 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Berfungsi seperti 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AKI</a:t>
            </a:r>
            <a:r>
              <a:rPr lang="en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, Yang terdiri dari 2 kutub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, Anus </a:t>
            </a:r>
            <a:r>
              <a:rPr lang="en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sebagai kutub positif 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(katoda) </a:t>
            </a:r>
            <a:r>
              <a:rPr lang="en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dan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 Pusar </a:t>
            </a:r>
            <a:r>
              <a:rPr lang="en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sebagai kutub negatif 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(anoda).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Teknik ini </a:t>
            </a:r>
            <a:r>
              <a:rPr lang="en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disebut </a:t>
            </a:r>
            <a:r>
              <a:rPr lang="e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dengan </a:t>
            </a:r>
            <a:r>
              <a:rPr lang="en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MPET -MPET ANUS </a:t>
            </a:r>
            <a:r>
              <a:rPr lang="e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SemiBold"/>
                <a:ea typeface="Nunito SemiBold"/>
                <a:cs typeface="Nunito SemiBold"/>
                <a:sym typeface="Nunito SemiBold"/>
              </a:rPr>
              <a:t>(Charge Aki Manusia).</a:t>
            </a:r>
            <a:endParaRPr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405" name="Google Shape;405;p35" descr="Khai-Thien-Chua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3220817"/>
            <a:ext cx="1929450" cy="19226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170867-4816-4611-BEF1-917ED2943DEE}"/>
              </a:ext>
            </a:extLst>
          </p:cNvPr>
          <p:cNvSpPr txBox="1"/>
          <p:nvPr/>
        </p:nvSpPr>
        <p:spPr>
          <a:xfrm>
            <a:off x="2620693" y="137977"/>
            <a:ext cx="4163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33CC"/>
                </a:solidFill>
              </a:rPr>
              <a:t>PENDAHULUAN</a:t>
            </a:r>
            <a:endParaRPr lang="en-ID" sz="48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7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" name="Google Shape;410;p36"/>
          <p:cNvCxnSpPr/>
          <p:nvPr/>
        </p:nvCxnSpPr>
        <p:spPr>
          <a:xfrm>
            <a:off x="1495950" y="1002332"/>
            <a:ext cx="6152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11" name="Google Shape;411;p36" descr="A picture containing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2873"/>
            <a:ext cx="1480650" cy="160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6" descr="A picture containing pers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5950" y="1750650"/>
            <a:ext cx="2555374" cy="23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29491" y="1232050"/>
            <a:ext cx="2358660" cy="1768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6" descr="A screenshot of a cell phon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99401" y="3011881"/>
            <a:ext cx="2358659" cy="1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6"/>
          <p:cNvSpPr txBox="1"/>
          <p:nvPr/>
        </p:nvSpPr>
        <p:spPr>
          <a:xfrm>
            <a:off x="974700" y="398825"/>
            <a:ext cx="7042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Fahkwang"/>
                <a:cs typeface="Fahkwang" panose="020B0604020202020204" charset="-34"/>
                <a:sym typeface="Fahkwang"/>
              </a:rPr>
              <a:t>Ling Tien Kung</a:t>
            </a:r>
            <a:endParaRPr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Fahkwang" panose="020B060402020202020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106344-1EDA-45D4-B9F3-4B895D2AB920}"/>
              </a:ext>
            </a:extLst>
          </p:cNvPr>
          <p:cNvSpPr txBox="1"/>
          <p:nvPr/>
        </p:nvSpPr>
        <p:spPr>
          <a:xfrm>
            <a:off x="7594404" y="1954443"/>
            <a:ext cx="1549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Kutub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Positif</a:t>
            </a:r>
            <a:endParaRPr lang="en-ID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89570-0F57-46C0-BC1D-914CF820124A}"/>
              </a:ext>
            </a:extLst>
          </p:cNvPr>
          <p:cNvSpPr txBox="1"/>
          <p:nvPr/>
        </p:nvSpPr>
        <p:spPr>
          <a:xfrm>
            <a:off x="7502220" y="3650125"/>
            <a:ext cx="1654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Kutub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Negatif</a:t>
            </a:r>
            <a:endParaRPr lang="en-ID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070C5-F3C4-4925-BA15-F5FD79C8EBD9}"/>
              </a:ext>
            </a:extLst>
          </p:cNvPr>
          <p:cNvSpPr txBox="1"/>
          <p:nvPr/>
        </p:nvSpPr>
        <p:spPr>
          <a:xfrm>
            <a:off x="387917" y="2689577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AKI</a:t>
            </a:r>
            <a:endParaRPr lang="en-ID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36" descr="A picture containing devic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42873"/>
            <a:ext cx="1480650" cy="16035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6"/>
          <p:cNvSpPr txBox="1"/>
          <p:nvPr/>
        </p:nvSpPr>
        <p:spPr>
          <a:xfrm>
            <a:off x="1359755" y="-42873"/>
            <a:ext cx="7322180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2400" b="1" dirty="0">
              <a:solidFill>
                <a:srgbClr val="0033CC"/>
              </a:solidFill>
              <a:latin typeface="Fahkwang"/>
              <a:cs typeface="Fahkwang"/>
              <a:sym typeface="Fahkwang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33CC"/>
                </a:solidFill>
                <a:latin typeface="Arial Rounded MT Bold" panose="020F0704030504030204" pitchFamily="34" charset="0"/>
                <a:cs typeface="Fahkwang"/>
                <a:sym typeface="Fahkwang"/>
              </a:rPr>
              <a:t>Transformasi Energi Mekanik </a:t>
            </a: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33CC"/>
                </a:solidFill>
                <a:latin typeface="Arial Rounded MT Bold" panose="020F0704030504030204" pitchFamily="34" charset="0"/>
                <a:cs typeface="Fahkwang"/>
                <a:sym typeface="Fahkwang"/>
              </a:rPr>
              <a:t>Menjadi Energi Listrik</a:t>
            </a:r>
            <a:endParaRPr sz="2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WhatsApp Video 2023-07-28 at 20.58.14">
            <a:hlinkClick r:id="" action="ppaction://media"/>
            <a:extLst>
              <a:ext uri="{FF2B5EF4-FFF2-40B4-BE49-F238E27FC236}">
                <a16:creationId xmlns:a16="http://schemas.microsoft.com/office/drawing/2014/main" id="{E3417C2A-4DB1-4736-9FAC-77FD87D35A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59755" y="1310467"/>
            <a:ext cx="3121504" cy="3121504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BDC1CD-DD7C-48AB-9368-385AE940B918}"/>
              </a:ext>
            </a:extLst>
          </p:cNvPr>
          <p:cNvSpPr txBox="1">
            <a:spLocks/>
          </p:cNvSpPr>
          <p:nvPr/>
        </p:nvSpPr>
        <p:spPr>
          <a:xfrm>
            <a:off x="4509176" y="1225153"/>
            <a:ext cx="4299774" cy="356323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D" sz="3600" dirty="0" err="1">
                <a:solidFill>
                  <a:schemeClr val="tx1"/>
                </a:solidFill>
              </a:rPr>
              <a:t>Dengan</a:t>
            </a:r>
            <a:r>
              <a:rPr lang="en-ID" sz="3600" dirty="0"/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mpet-mpet</a:t>
            </a:r>
            <a:r>
              <a:rPr lang="en-ID" sz="3600" b="1" dirty="0">
                <a:solidFill>
                  <a:srgbClr val="FF0000"/>
                </a:solidFill>
              </a:rPr>
              <a:t> Anus  </a:t>
            </a:r>
            <a:r>
              <a:rPr lang="en-ID" sz="3600" dirty="0" err="1">
                <a:solidFill>
                  <a:schemeClr val="tx1"/>
                </a:solidFill>
              </a:rPr>
              <a:t>terjadi</a:t>
            </a:r>
            <a:r>
              <a:rPr lang="en-ID" sz="3600" dirty="0">
                <a:solidFill>
                  <a:schemeClr val="tx1"/>
                </a:solidFill>
              </a:rPr>
              <a:t> </a:t>
            </a:r>
            <a:r>
              <a:rPr lang="en-ID" sz="3600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perubahan</a:t>
            </a:r>
            <a:r>
              <a:rPr lang="en-ID" sz="3600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Energi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Mekanik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dirty="0" err="1"/>
              <a:t>menjadi</a:t>
            </a:r>
            <a:r>
              <a:rPr lang="en-ID" sz="3600" dirty="0"/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Energi</a:t>
            </a:r>
            <a:r>
              <a:rPr lang="en-ID" sz="3600" b="1" dirty="0">
                <a:solidFill>
                  <a:srgbClr val="FF0000"/>
                </a:solidFill>
              </a:rPr>
              <a:t> Listrik</a:t>
            </a:r>
          </a:p>
          <a:p>
            <a:r>
              <a:rPr lang="en-ID" sz="3600" b="1" dirty="0">
                <a:solidFill>
                  <a:srgbClr val="FF0000"/>
                </a:solidFill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D" sz="3600" dirty="0" err="1"/>
              <a:t>Mekanisme</a:t>
            </a:r>
            <a:r>
              <a:rPr lang="en-ID" sz="3600" dirty="0"/>
              <a:t> </a:t>
            </a:r>
            <a:r>
              <a:rPr lang="en-ID" sz="3600" dirty="0" err="1"/>
              <a:t>ini</a:t>
            </a:r>
            <a:r>
              <a:rPr lang="en-ID" sz="3600" dirty="0"/>
              <a:t> </a:t>
            </a:r>
            <a:r>
              <a:rPr lang="en-ID" sz="3600" dirty="0" err="1"/>
              <a:t>melibatkan</a:t>
            </a:r>
            <a:r>
              <a:rPr lang="en-ID" sz="3600" dirty="0"/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saraf</a:t>
            </a:r>
            <a:r>
              <a:rPr lang="en-ID" sz="3600" b="1" dirty="0">
                <a:solidFill>
                  <a:srgbClr val="FF0000"/>
                </a:solidFill>
              </a:rPr>
              <a:t>  </a:t>
            </a:r>
            <a:r>
              <a:rPr lang="en-ID" sz="3600" b="1" dirty="0" err="1">
                <a:solidFill>
                  <a:srgbClr val="FF0000"/>
                </a:solidFill>
              </a:rPr>
              <a:t>sensoris</a:t>
            </a:r>
            <a:r>
              <a:rPr lang="en-ID" sz="3600" b="1" dirty="0">
                <a:solidFill>
                  <a:srgbClr val="FF0000"/>
                </a:solidFill>
              </a:rPr>
              <a:t> (</a:t>
            </a:r>
            <a:r>
              <a:rPr lang="en-ID" sz="3600" b="1" dirty="0" err="1">
                <a:solidFill>
                  <a:srgbClr val="FF0000"/>
                </a:solidFill>
              </a:rPr>
              <a:t>peraba</a:t>
            </a:r>
            <a:r>
              <a:rPr lang="en-ID" sz="3600" b="1" dirty="0">
                <a:solidFill>
                  <a:srgbClr val="FF0000"/>
                </a:solidFill>
              </a:rPr>
              <a:t>) </a:t>
            </a:r>
            <a:r>
              <a:rPr lang="en-ID" sz="3600" dirty="0"/>
              <a:t>pada </a:t>
            </a:r>
            <a:r>
              <a:rPr lang="en-ID" sz="3600" b="1" dirty="0">
                <a:solidFill>
                  <a:srgbClr val="FF0000"/>
                </a:solidFill>
              </a:rPr>
              <a:t>(</a:t>
            </a:r>
            <a:r>
              <a:rPr lang="en-ID" sz="3600" b="1" dirty="0" err="1">
                <a:solidFill>
                  <a:srgbClr val="FF0000"/>
                </a:solidFill>
              </a:rPr>
              <a:t>kulit</a:t>
            </a:r>
            <a:r>
              <a:rPr lang="en-ID" sz="3600" b="1" dirty="0">
                <a:solidFill>
                  <a:srgbClr val="FF0000"/>
                </a:solidFill>
              </a:rPr>
              <a:t>) anus </a:t>
            </a:r>
            <a:r>
              <a:rPr lang="en-ID" sz="3600" dirty="0"/>
              <a:t>dan </a:t>
            </a:r>
            <a:r>
              <a:rPr lang="en-ID" sz="3600" b="1" dirty="0" err="1">
                <a:solidFill>
                  <a:srgbClr val="FF0000"/>
                </a:solidFill>
              </a:rPr>
              <a:t>saraf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tepi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dirty="0"/>
              <a:t>pd </a:t>
            </a:r>
            <a:r>
              <a:rPr lang="en-ID" sz="3600" b="1" dirty="0" err="1">
                <a:solidFill>
                  <a:srgbClr val="FF0000"/>
                </a:solidFill>
              </a:rPr>
              <a:t>sumsum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tulang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belakang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dirty="0" err="1"/>
              <a:t>sampai</a:t>
            </a:r>
            <a:r>
              <a:rPr lang="en-ID" sz="3600" dirty="0"/>
              <a:t> </a:t>
            </a:r>
            <a:r>
              <a:rPr lang="en-ID" sz="3600" dirty="0" err="1"/>
              <a:t>ke</a:t>
            </a:r>
            <a:r>
              <a:rPr lang="en-ID" sz="3600" dirty="0"/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saraf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>
                <a:solidFill>
                  <a:srgbClr val="FF0000"/>
                </a:solidFill>
              </a:rPr>
              <a:t>pusat</a:t>
            </a:r>
            <a:r>
              <a:rPr lang="en-ID" sz="3600" b="1" dirty="0">
                <a:solidFill>
                  <a:srgbClr val="FF0000"/>
                </a:solidFill>
              </a:rPr>
              <a:t> di </a:t>
            </a:r>
            <a:r>
              <a:rPr lang="en-ID" sz="3600" b="1" dirty="0" err="1">
                <a:solidFill>
                  <a:srgbClr val="FF0000"/>
                </a:solidFill>
              </a:rPr>
              <a:t>otak</a:t>
            </a:r>
            <a:r>
              <a:rPr lang="en-ID" sz="3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55916349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7"/>
          <p:cNvSpPr txBox="1">
            <a:spLocks noGrp="1"/>
          </p:cNvSpPr>
          <p:nvPr>
            <p:ph type="title"/>
          </p:nvPr>
        </p:nvSpPr>
        <p:spPr>
          <a:xfrm>
            <a:off x="841154" y="295706"/>
            <a:ext cx="7160881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0033CC"/>
                </a:solidFill>
                <a:latin typeface="Fakwang"/>
              </a:rPr>
              <a:t>Metabolisme, Saraf, dan Hormon</a:t>
            </a:r>
            <a:endParaRPr sz="4000" b="1" dirty="0">
              <a:solidFill>
                <a:srgbClr val="0033CC"/>
              </a:solidFill>
              <a:latin typeface="Fakwang"/>
            </a:endParaRPr>
          </a:p>
        </p:txBody>
      </p:sp>
      <p:cxnSp>
        <p:nvCxnSpPr>
          <p:cNvPr id="421" name="Google Shape;421;p37"/>
          <p:cNvCxnSpPr/>
          <p:nvPr/>
        </p:nvCxnSpPr>
        <p:spPr>
          <a:xfrm>
            <a:off x="720000" y="980907"/>
            <a:ext cx="6152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2" name="Google Shape;422;p37"/>
          <p:cNvSpPr txBox="1"/>
          <p:nvPr/>
        </p:nvSpPr>
        <p:spPr>
          <a:xfrm>
            <a:off x="631750" y="912748"/>
            <a:ext cx="4617325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ENERGI LISTRIK</a:t>
            </a:r>
            <a:r>
              <a:rPr lang="en" sz="2000" dirty="0">
                <a:solidFill>
                  <a:srgbClr val="FFFF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yang dihasilkan dari charge aki manusia (mpet – mpet anus)  akan 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MEMPERBAIKI METABOLISME </a:t>
            </a: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tubuh.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" sz="2000" dirty="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Perbaikan metabolisme ini melibatkan mekanisme 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SARAF</a:t>
            </a:r>
            <a:r>
              <a:rPr lang="en" sz="20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dan berbagai macam</a:t>
            </a:r>
            <a:r>
              <a:rPr lang="en" sz="2000" dirty="0">
                <a:solidFill>
                  <a:schemeClr val="lt2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HORMON </a:t>
            </a: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yang di keluarkan oleh  pusat kelenjar di 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OTAK</a:t>
            </a:r>
            <a:r>
              <a:rPr lang="en" sz="2000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(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HIPOFISIS</a:t>
            </a:r>
            <a:r>
              <a:rPr lang="en" sz="2000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) </a:t>
            </a:r>
            <a:r>
              <a:rPr lang="en" sz="20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atas perintah</a:t>
            </a:r>
            <a:r>
              <a:rPr lang="en" sz="20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0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HIPOTALAMUS</a:t>
            </a:r>
            <a:r>
              <a:rPr lang="en" sz="2000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. </a:t>
            </a:r>
            <a:endParaRPr sz="2000" dirty="0">
              <a:solidFill>
                <a:srgbClr val="FF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D67CD5-DFBA-48DE-B41C-3AAA6A132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982" y="816440"/>
            <a:ext cx="3123717" cy="408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2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A3D728-6245-4D5B-86DE-1F5B0640C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712" y="716533"/>
            <a:ext cx="5239036" cy="4382607"/>
          </a:xfrm>
          <a:prstGeom prst="rect">
            <a:avLst/>
          </a:prstGeom>
        </p:spPr>
      </p:pic>
      <p:sp>
        <p:nvSpPr>
          <p:cNvPr id="10" name="Google Shape;420;p37">
            <a:extLst>
              <a:ext uri="{FF2B5EF4-FFF2-40B4-BE49-F238E27FC236}">
                <a16:creationId xmlns:a16="http://schemas.microsoft.com/office/drawing/2014/main" id="{E8CD4CFC-B41D-4A54-8FB5-3EC20761A17E}"/>
              </a:ext>
            </a:extLst>
          </p:cNvPr>
          <p:cNvSpPr txBox="1">
            <a:spLocks/>
          </p:cNvSpPr>
          <p:nvPr/>
        </p:nvSpPr>
        <p:spPr>
          <a:xfrm>
            <a:off x="597789" y="44360"/>
            <a:ext cx="7160881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ID" sz="4000" b="1" dirty="0" err="1">
                <a:solidFill>
                  <a:srgbClr val="0033CC"/>
                </a:solidFill>
              </a:rPr>
              <a:t>Metabolisme</a:t>
            </a:r>
            <a:r>
              <a:rPr lang="en-ID" sz="4000" b="1" dirty="0">
                <a:solidFill>
                  <a:srgbClr val="0033CC"/>
                </a:solidFill>
              </a:rPr>
              <a:t>, Saraf, dan </a:t>
            </a:r>
            <a:r>
              <a:rPr lang="en-ID" sz="4000" b="1" dirty="0" err="1">
                <a:solidFill>
                  <a:srgbClr val="0033CC"/>
                </a:solidFill>
              </a:rPr>
              <a:t>Hormon</a:t>
            </a:r>
            <a:endParaRPr lang="en-ID" sz="40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471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14B28-4077-4958-B528-62C2A6C68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02692"/>
            <a:ext cx="7704000" cy="572700"/>
          </a:xfrm>
        </p:spPr>
        <p:txBody>
          <a:bodyPr/>
          <a:lstStyle/>
          <a:p>
            <a:r>
              <a:rPr lang="en-US" b="1" dirty="0" err="1"/>
              <a:t>Hormon</a:t>
            </a:r>
            <a:r>
              <a:rPr lang="en-US" b="1" dirty="0"/>
              <a:t> Prostaglandin</a:t>
            </a:r>
            <a:endParaRPr lang="en-ID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50DEF-1916-432B-9CEF-AFCB8A8A0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833" y="1121660"/>
            <a:ext cx="5656333" cy="382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73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8"/>
          <p:cNvSpPr txBox="1">
            <a:spLocks noGrp="1"/>
          </p:cNvSpPr>
          <p:nvPr>
            <p:ph type="body" idx="1"/>
          </p:nvPr>
        </p:nvSpPr>
        <p:spPr>
          <a:xfrm>
            <a:off x="382772" y="1130099"/>
            <a:ext cx="8562754" cy="27826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n" sz="2200" dirty="0">
                <a:latin typeface="Nunito SemiBold"/>
                <a:ea typeface="Nunito SemiBold"/>
                <a:cs typeface="Nunito SemiBold"/>
                <a:sym typeface="Nunito SemiBold"/>
              </a:rPr>
              <a:t>Latihan ini memiliki </a:t>
            </a:r>
            <a:r>
              <a:rPr lang="en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BANYAK VARIASI GERAKAN PEREGANGAN </a:t>
            </a:r>
            <a:r>
              <a:rPr lang="en" sz="2200" b="1" dirty="0">
                <a:latin typeface="Nunito SemiBold"/>
                <a:ea typeface="Nunito SemiBold"/>
                <a:cs typeface="Nunito SemiBold"/>
                <a:sym typeface="Nunito SemiBold"/>
              </a:rPr>
              <a:t>dan</a:t>
            </a:r>
            <a:r>
              <a:rPr lang="en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RELAKSASI SECARA REPETITIF</a:t>
            </a:r>
            <a:r>
              <a:rPr lang="en" sz="2200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200" dirty="0">
                <a:latin typeface="Nunito SemiBold"/>
                <a:ea typeface="Nunito SemiBold"/>
                <a:cs typeface="Nunito SemiBold"/>
                <a:sym typeface="Nunito SemiBold"/>
              </a:rPr>
              <a:t>yang dapat</a:t>
            </a:r>
            <a:r>
              <a:rPr lang="en" sz="22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MEMPERLANCAR ALIRAN DARAH</a:t>
            </a:r>
            <a:r>
              <a:rPr lang="en" sz="2200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400" dirty="0">
                <a:latin typeface="Nunito SemiBold"/>
                <a:ea typeface="Nunito SemiBold"/>
                <a:cs typeface="Nunito SemiBold"/>
                <a:sym typeface="Nunito SemiBold"/>
              </a:rPr>
              <a:t>dan</a:t>
            </a:r>
            <a:r>
              <a:rPr lang="en" sz="2400" b="1" dirty="0">
                <a:latin typeface="Nunito SemiBold"/>
                <a:ea typeface="Nunito SemiBold"/>
                <a:cs typeface="Nunito SemiBold"/>
                <a:sym typeface="Nunito SemiBold"/>
              </a:rPr>
              <a:t> memperbaiki metabolisme tubuh </a:t>
            </a:r>
            <a:r>
              <a:rPr lang="en" sz="2200" dirty="0">
                <a:latin typeface="Nunito SemiBold"/>
                <a:ea typeface="Nunito SemiBold"/>
                <a:cs typeface="Nunito SemiBold"/>
                <a:sym typeface="Nunito SemiBold"/>
              </a:rPr>
              <a:t>sehingga</a:t>
            </a:r>
            <a:r>
              <a:rPr lang="en" sz="22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PENGANGKUTAN OKSIGEN, NUTRISI/ZAT GIZI </a:t>
            </a:r>
            <a:r>
              <a:rPr lang="en" sz="2200" dirty="0">
                <a:latin typeface="Nunito SemiBold"/>
                <a:ea typeface="Nunito SemiBold"/>
                <a:cs typeface="Nunito SemiBold"/>
                <a:sym typeface="Nunito SemiBold"/>
              </a:rPr>
              <a:t>yang </a:t>
            </a:r>
            <a:r>
              <a:rPr lang="sv-SE" sz="22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bersumber dari makanan dan minuman menjadi lebih baik, dan </a:t>
            </a:r>
            <a:r>
              <a:rPr lang="sv-SE" sz="22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sv-SE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PEMBUANGAN SISA/AMPAS METABOLISME</a:t>
            </a:r>
            <a:r>
              <a:rPr lang="sv-SE" sz="2200" dirty="0">
                <a:solidFill>
                  <a:schemeClr val="lt2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sv-SE" sz="2200" dirty="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menjadi</a:t>
            </a:r>
            <a:r>
              <a:rPr lang="sv-SE" sz="2200" dirty="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sv-SE" sz="2200" b="1" dirty="0">
                <a:solidFill>
                  <a:srgbClr val="FF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OPTIMAL.</a:t>
            </a:r>
            <a:endParaRPr lang="sv-SE" sz="2400" dirty="0">
              <a:solidFill>
                <a:srgbClr val="FF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436" name="Google Shape;43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3674" y="3391178"/>
            <a:ext cx="1573619" cy="16247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20;p37">
            <a:extLst>
              <a:ext uri="{FF2B5EF4-FFF2-40B4-BE49-F238E27FC236}">
                <a16:creationId xmlns:a16="http://schemas.microsoft.com/office/drawing/2014/main" id="{9C027867-542B-4CD7-A0F3-5580EF449ED7}"/>
              </a:ext>
            </a:extLst>
          </p:cNvPr>
          <p:cNvSpPr txBox="1">
            <a:spLocks/>
          </p:cNvSpPr>
          <p:nvPr/>
        </p:nvSpPr>
        <p:spPr>
          <a:xfrm>
            <a:off x="177210" y="316250"/>
            <a:ext cx="896679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ctr"/>
            <a:r>
              <a:rPr lang="en-US" sz="3600" b="1" dirty="0">
                <a:solidFill>
                  <a:srgbClr val="0033CC"/>
                </a:solidFill>
              </a:rPr>
              <a:t>Proses </a:t>
            </a:r>
            <a:r>
              <a:rPr lang="en-US" sz="3600" b="1" dirty="0" err="1">
                <a:solidFill>
                  <a:srgbClr val="0033CC"/>
                </a:solidFill>
              </a:rPr>
              <a:t>Metabolisme</a:t>
            </a:r>
            <a:endParaRPr lang="en-US" sz="36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39"/>
          <p:cNvPicPr preferRelativeResize="0"/>
          <p:nvPr/>
        </p:nvPicPr>
        <p:blipFill rotWithShape="1">
          <a:blip r:embed="rId3">
            <a:alphaModFix/>
          </a:blip>
          <a:srcRect b="18380"/>
          <a:stretch/>
        </p:blipFill>
        <p:spPr>
          <a:xfrm>
            <a:off x="1347097" y="914490"/>
            <a:ext cx="6275353" cy="39983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0;p38">
            <a:extLst>
              <a:ext uri="{FF2B5EF4-FFF2-40B4-BE49-F238E27FC236}">
                <a16:creationId xmlns:a16="http://schemas.microsoft.com/office/drawing/2014/main" id="{D1A9DDF9-3FA4-440D-B084-59CE5EF12D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9500" y="230100"/>
            <a:ext cx="4470222" cy="79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0000"/>
                </a:solidFill>
              </a:rPr>
              <a:t>Proses Metabolisme</a:t>
            </a:r>
            <a:endParaRPr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0"/>
          <p:cNvSpPr/>
          <p:nvPr/>
        </p:nvSpPr>
        <p:spPr>
          <a:xfrm>
            <a:off x="4691688" y="1280550"/>
            <a:ext cx="4311600" cy="3277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0" name="Google Shape;45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3860" y="1362692"/>
            <a:ext cx="4125079" cy="309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713" y="1236050"/>
            <a:ext cx="4393225" cy="33471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0;p38">
            <a:extLst>
              <a:ext uri="{FF2B5EF4-FFF2-40B4-BE49-F238E27FC236}">
                <a16:creationId xmlns:a16="http://schemas.microsoft.com/office/drawing/2014/main" id="{33838695-6511-45E0-A525-94BCB6881D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9500" y="230100"/>
            <a:ext cx="4470222" cy="79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0000"/>
                </a:solidFill>
              </a:rPr>
              <a:t>Proses Metabolisme</a:t>
            </a:r>
            <a:endParaRPr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1"/>
          <p:cNvSpPr txBox="1">
            <a:spLocks noGrp="1"/>
          </p:cNvSpPr>
          <p:nvPr>
            <p:ph type="title"/>
          </p:nvPr>
        </p:nvSpPr>
        <p:spPr>
          <a:xfrm>
            <a:off x="800986" y="171823"/>
            <a:ext cx="72514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</a:rPr>
              <a:t>Metabolisme, Saraf, dan Hormon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460" name="Google Shape;46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326" y="946250"/>
            <a:ext cx="3592811" cy="21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2086" y="1046364"/>
            <a:ext cx="3322590" cy="364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326" y="3137358"/>
            <a:ext cx="2643744" cy="189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9895" y="3106375"/>
            <a:ext cx="2564210" cy="1902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2"/>
          <p:cNvSpPr/>
          <p:nvPr/>
        </p:nvSpPr>
        <p:spPr>
          <a:xfrm>
            <a:off x="7912225" y="3653825"/>
            <a:ext cx="121800" cy="1218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9" name="Google Shape;4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288" y="845750"/>
            <a:ext cx="7607424" cy="399501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2"/>
          <p:cNvSpPr txBox="1">
            <a:spLocks noGrp="1"/>
          </p:cNvSpPr>
          <p:nvPr>
            <p:ph type="title"/>
          </p:nvPr>
        </p:nvSpPr>
        <p:spPr>
          <a:xfrm>
            <a:off x="873248" y="273050"/>
            <a:ext cx="726420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Metabolisme, Saraf, dan Hormon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3"/>
          <p:cNvSpPr/>
          <p:nvPr/>
        </p:nvSpPr>
        <p:spPr>
          <a:xfrm>
            <a:off x="7912225" y="3653825"/>
            <a:ext cx="121800" cy="1218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3"/>
          <p:cNvSpPr txBox="1">
            <a:spLocks noGrp="1"/>
          </p:cNvSpPr>
          <p:nvPr>
            <p:ph type="title"/>
          </p:nvPr>
        </p:nvSpPr>
        <p:spPr>
          <a:xfrm>
            <a:off x="1236133" y="217050"/>
            <a:ext cx="652576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</a:rPr>
              <a:t>Metabolisme, Saraf, dan Hormon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479" name="Google Shape;479;p43"/>
          <p:cNvPicPr preferRelativeResize="0"/>
          <p:nvPr/>
        </p:nvPicPr>
        <p:blipFill rotWithShape="1">
          <a:blip r:embed="rId3">
            <a:alphaModFix/>
          </a:blip>
          <a:srcRect l="747" r="885"/>
          <a:stretch/>
        </p:blipFill>
        <p:spPr>
          <a:xfrm>
            <a:off x="569575" y="946250"/>
            <a:ext cx="7992576" cy="4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44"/>
          <p:cNvPicPr preferRelativeResize="0"/>
          <p:nvPr/>
        </p:nvPicPr>
        <p:blipFill rotWithShape="1">
          <a:blip r:embed="rId3">
            <a:alphaModFix/>
          </a:blip>
          <a:srcRect b="74077"/>
          <a:stretch/>
        </p:blipFill>
        <p:spPr>
          <a:xfrm flipH="1">
            <a:off x="2455775" y="4055085"/>
            <a:ext cx="4232449" cy="108841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4"/>
          <p:cNvSpPr txBox="1">
            <a:spLocks noGrp="1"/>
          </p:cNvSpPr>
          <p:nvPr>
            <p:ph type="title"/>
          </p:nvPr>
        </p:nvSpPr>
        <p:spPr>
          <a:xfrm>
            <a:off x="736350" y="782950"/>
            <a:ext cx="7671300" cy="79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Homeostasis (Keseimbangan)</a:t>
            </a:r>
            <a:endParaRPr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6" name="Google Shape;486;p44"/>
          <p:cNvSpPr txBox="1">
            <a:spLocks noGrp="1"/>
          </p:cNvSpPr>
          <p:nvPr>
            <p:ph type="subTitle" idx="1"/>
          </p:nvPr>
        </p:nvSpPr>
        <p:spPr>
          <a:xfrm>
            <a:off x="979200" y="1861850"/>
            <a:ext cx="7185600" cy="17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 dirty="0">
                <a:latin typeface="Calibri"/>
                <a:ea typeface="Calibri"/>
                <a:cs typeface="Calibri"/>
                <a:sym typeface="Calibri"/>
              </a:rPr>
              <a:t>Secara </a:t>
            </a:r>
            <a:r>
              <a:rPr lang="en" sz="27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MEDIS, LING TIEN KUNG</a:t>
            </a:r>
            <a:r>
              <a:rPr lang="en" sz="2700" b="1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700" b="1" dirty="0">
                <a:latin typeface="Calibri"/>
                <a:ea typeface="Calibri"/>
                <a:cs typeface="Calibri"/>
                <a:sym typeface="Calibri"/>
              </a:rPr>
              <a:t>atau </a:t>
            </a:r>
            <a:r>
              <a:rPr lang="en" sz="27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ILMU TITIK NOL (-1,0,+1) </a:t>
            </a:r>
            <a:r>
              <a:rPr lang="en" sz="2700" b="1" dirty="0">
                <a:latin typeface="Calibri"/>
                <a:ea typeface="Calibri"/>
                <a:cs typeface="Calibri"/>
                <a:sym typeface="Calibri"/>
              </a:rPr>
              <a:t>yaitu upaya tubuh untuk mengembalikan </a:t>
            </a:r>
            <a:r>
              <a:rPr lang="en" sz="27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KESEIMBANGAN (HOMEOSTASIS) </a:t>
            </a:r>
            <a:r>
              <a:rPr lang="en" sz="2700" b="1" dirty="0">
                <a:latin typeface="Calibri"/>
                <a:ea typeface="Calibri"/>
                <a:cs typeface="Calibri"/>
                <a:sym typeface="Calibri"/>
              </a:rPr>
              <a:t>yang terganggu karena </a:t>
            </a:r>
            <a:r>
              <a:rPr lang="en" sz="27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SAKIT.</a:t>
            </a:r>
            <a:endParaRPr sz="2700" dirty="0">
              <a:solidFill>
                <a:srgbClr val="FF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5"/>
          <p:cNvSpPr txBox="1">
            <a:spLocks noGrp="1"/>
          </p:cNvSpPr>
          <p:nvPr>
            <p:ph type="title"/>
          </p:nvPr>
        </p:nvSpPr>
        <p:spPr>
          <a:xfrm>
            <a:off x="1193100" y="223632"/>
            <a:ext cx="6757800" cy="79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Homeostasis (Keseimbangan)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7" name="Google Shape;49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299" y="1181422"/>
            <a:ext cx="4753932" cy="356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5" descr="A picture containing red, baseball, sitting, ba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7846" y="2199860"/>
            <a:ext cx="3209928" cy="2226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6"/>
          <p:cNvSpPr txBox="1">
            <a:spLocks noGrp="1"/>
          </p:cNvSpPr>
          <p:nvPr>
            <p:ph type="subTitle" idx="1"/>
          </p:nvPr>
        </p:nvSpPr>
        <p:spPr>
          <a:xfrm>
            <a:off x="468600" y="1168475"/>
            <a:ext cx="8206800" cy="25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Manfaat gerak terapi Ling Tien Kung dasar (5 tahapan)</a:t>
            </a:r>
            <a:endParaRPr sz="2400" b="1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unito"/>
              <a:buAutoNum type="arabicPeriod"/>
            </a:pP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Menghasilkan</a:t>
            </a:r>
            <a:r>
              <a:rPr lang="en" sz="2400" b="1" dirty="0">
                <a:solidFill>
                  <a:srgbClr val="FFFF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Energi atau power </a:t>
            </a:r>
            <a:r>
              <a:rPr lang="en" sz="2400" b="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yang bisa di rasakan sebagai</a:t>
            </a:r>
            <a:r>
              <a:rPr lang="en" sz="2400" b="1" dirty="0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hawa  panas </a:t>
            </a:r>
            <a:r>
              <a:rPr lang="en" sz="2400" b="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pada tubuh/telapak tangan.</a:t>
            </a:r>
            <a:endParaRPr sz="2400" b="1"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unito"/>
              <a:buAutoNum type="arabicPeriod"/>
            </a:pP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Manfaat</a:t>
            </a:r>
            <a:r>
              <a:rPr lang="en" sz="2400" b="1" dirty="0">
                <a:solidFill>
                  <a:srgbClr val="FFFF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Sistemik/menyeluruh </a:t>
            </a: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" sz="2400" b="1" dirty="0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Lokal – Regional</a:t>
            </a:r>
            <a:endParaRPr sz="2400" b="1" dirty="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unito"/>
              <a:buAutoNum type="arabicPeriod"/>
            </a:pP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Bersifat</a:t>
            </a:r>
            <a:r>
              <a:rPr lang="en" sz="24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promotif, preventif, kuratif </a:t>
            </a:r>
            <a:r>
              <a:rPr lang="en" sz="2400" b="1" dirty="0"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" sz="2400" b="1" dirty="0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rehabilitatif.</a:t>
            </a:r>
            <a:endParaRPr sz="2400" b="1" dirty="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3" name="Google Shape;503;p46"/>
          <p:cNvSpPr txBox="1">
            <a:spLocks noGrp="1"/>
          </p:cNvSpPr>
          <p:nvPr>
            <p:ph type="title"/>
          </p:nvPr>
        </p:nvSpPr>
        <p:spPr>
          <a:xfrm>
            <a:off x="720000" y="4082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</a:rPr>
              <a:t>Manfaat Ling Tien Kung pada Tubuh</a:t>
            </a:r>
            <a:endParaRPr b="1" dirty="0">
              <a:solidFill>
                <a:srgbClr val="FF0000"/>
              </a:solidFill>
            </a:endParaRPr>
          </a:p>
        </p:txBody>
      </p:sp>
      <p:cxnSp>
        <p:nvCxnSpPr>
          <p:cNvPr id="505" name="Google Shape;505;p46"/>
          <p:cNvCxnSpPr/>
          <p:nvPr/>
        </p:nvCxnSpPr>
        <p:spPr>
          <a:xfrm>
            <a:off x="1079250" y="980900"/>
            <a:ext cx="69855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06" name="Google Shape;50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7850" y="3752523"/>
            <a:ext cx="1037454" cy="10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175" y="3721775"/>
            <a:ext cx="1098975" cy="10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3138" y="3909349"/>
            <a:ext cx="939700" cy="93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7"/>
          <p:cNvSpPr txBox="1">
            <a:spLocks noGrp="1"/>
          </p:cNvSpPr>
          <p:nvPr>
            <p:ph type="title"/>
          </p:nvPr>
        </p:nvSpPr>
        <p:spPr>
          <a:xfrm>
            <a:off x="720000" y="4082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Manfaat Ling Tien Kung pada Tubuh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5" name="Google Shape;515;p47"/>
          <p:cNvCxnSpPr/>
          <p:nvPr/>
        </p:nvCxnSpPr>
        <p:spPr>
          <a:xfrm>
            <a:off x="4572000" y="1233050"/>
            <a:ext cx="0" cy="335520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6" name="Google Shape;516;p47"/>
          <p:cNvSpPr/>
          <p:nvPr/>
        </p:nvSpPr>
        <p:spPr>
          <a:xfrm>
            <a:off x="1074259" y="1233053"/>
            <a:ext cx="2353800" cy="807900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bg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SISTEMIK</a:t>
            </a:r>
            <a:endParaRPr sz="2600" dirty="0">
              <a:solidFill>
                <a:schemeClr val="bg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17" name="Google Shape;517;p47"/>
          <p:cNvSpPr/>
          <p:nvPr/>
        </p:nvSpPr>
        <p:spPr>
          <a:xfrm>
            <a:off x="355901" y="2578312"/>
            <a:ext cx="3925469" cy="2176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METABOLISME (ANA &amp; KATABOLISME) MEMBAIK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ALIRAN DARAH MEMBAIK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HANTARAN OKSIGEN + NUTRISI (ZAT GIZI) MEMBAIK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518" name="Google Shape;518;p47"/>
          <p:cNvSpPr/>
          <p:nvPr/>
        </p:nvSpPr>
        <p:spPr>
          <a:xfrm>
            <a:off x="2116975" y="2073806"/>
            <a:ext cx="204000" cy="438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7"/>
          <p:cNvSpPr/>
          <p:nvPr/>
        </p:nvSpPr>
        <p:spPr>
          <a:xfrm>
            <a:off x="5305500" y="1231253"/>
            <a:ext cx="3118500" cy="809700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bg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LOKAL / REGIONAL</a:t>
            </a:r>
            <a:endParaRPr sz="2600" dirty="0">
              <a:solidFill>
                <a:schemeClr val="bg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20" name="Google Shape;520;p47"/>
          <p:cNvSpPr/>
          <p:nvPr/>
        </p:nvSpPr>
        <p:spPr>
          <a:xfrm>
            <a:off x="4838953" y="2608151"/>
            <a:ext cx="4172143" cy="212714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PEREGANGAN (</a:t>
            </a:r>
            <a:r>
              <a:rPr lang="en" sz="1900" i="1" dirty="0">
                <a:latin typeface="Nunito SemiBold"/>
                <a:ea typeface="Nunito SemiBold"/>
                <a:cs typeface="Nunito SemiBold"/>
                <a:sym typeface="Nunito SemiBold"/>
              </a:rPr>
              <a:t>STRETCHING</a:t>
            </a: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)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RELAKSASI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400050" marR="0" lvl="0" indent="-342900" algn="l" rtl="0"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" sz="1900" dirty="0">
                <a:latin typeface="Nunito SemiBold"/>
                <a:ea typeface="Nunito SemiBold"/>
                <a:cs typeface="Nunito SemiBold"/>
                <a:sym typeface="Nunito SemiBold"/>
              </a:rPr>
              <a:t>REPETITIF/ PENGULANGAN</a:t>
            </a:r>
            <a:endParaRPr sz="1900" dirty="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521" name="Google Shape;521;p47"/>
          <p:cNvSpPr/>
          <p:nvPr/>
        </p:nvSpPr>
        <p:spPr>
          <a:xfrm>
            <a:off x="6823025" y="2096750"/>
            <a:ext cx="204000" cy="438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8"/>
          <p:cNvSpPr txBox="1">
            <a:spLocks noGrp="1"/>
          </p:cNvSpPr>
          <p:nvPr>
            <p:ph type="title"/>
          </p:nvPr>
        </p:nvSpPr>
        <p:spPr>
          <a:xfrm>
            <a:off x="687600" y="28664"/>
            <a:ext cx="7768800" cy="950757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Manfaat</a:t>
            </a:r>
            <a:r>
              <a:rPr lang="en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Sistemik</a:t>
            </a:r>
            <a:endParaRPr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2CF0AD-39AC-4FEA-B396-B6E7573056F0}"/>
              </a:ext>
            </a:extLst>
          </p:cNvPr>
          <p:cNvGrpSpPr/>
          <p:nvPr/>
        </p:nvGrpSpPr>
        <p:grpSpPr>
          <a:xfrm>
            <a:off x="54949" y="1022971"/>
            <a:ext cx="9144001" cy="3966076"/>
            <a:chOff x="-1" y="1189350"/>
            <a:chExt cx="9144001" cy="3966076"/>
          </a:xfrm>
        </p:grpSpPr>
        <p:sp>
          <p:nvSpPr>
            <p:cNvPr id="48" name="Google Shape;528;p48">
              <a:extLst>
                <a:ext uri="{FF2B5EF4-FFF2-40B4-BE49-F238E27FC236}">
                  <a16:creationId xmlns:a16="http://schemas.microsoft.com/office/drawing/2014/main" id="{9D9DB683-24A2-446E-A19E-4BECBB899C63}"/>
                </a:ext>
              </a:extLst>
            </p:cNvPr>
            <p:cNvSpPr/>
            <p:nvPr/>
          </p:nvSpPr>
          <p:spPr>
            <a:xfrm>
              <a:off x="-1" y="3687825"/>
              <a:ext cx="9144001" cy="145567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EFE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529;p48">
              <a:extLst>
                <a:ext uri="{FF2B5EF4-FFF2-40B4-BE49-F238E27FC236}">
                  <a16:creationId xmlns:a16="http://schemas.microsoft.com/office/drawing/2014/main" id="{9B2C567F-2177-46D5-B74C-D47D9C9DDA66}"/>
                </a:ext>
              </a:extLst>
            </p:cNvPr>
            <p:cNvSpPr/>
            <p:nvPr/>
          </p:nvSpPr>
          <p:spPr>
            <a:xfrm>
              <a:off x="1481880" y="1314797"/>
              <a:ext cx="5997300" cy="3593100"/>
            </a:xfrm>
            <a:prstGeom prst="ellipse">
              <a:avLst/>
            </a:prstGeom>
            <a:noFill/>
            <a:ln w="12700" cap="flat" cmpd="sng">
              <a:solidFill>
                <a:srgbClr val="678D4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30;p48">
              <a:extLst>
                <a:ext uri="{FF2B5EF4-FFF2-40B4-BE49-F238E27FC236}">
                  <a16:creationId xmlns:a16="http://schemas.microsoft.com/office/drawing/2014/main" id="{137F10EE-C9AE-49D9-B048-0C9C615943B1}"/>
                </a:ext>
              </a:extLst>
            </p:cNvPr>
            <p:cNvSpPr/>
            <p:nvPr/>
          </p:nvSpPr>
          <p:spPr>
            <a:xfrm>
              <a:off x="1759995" y="1605720"/>
              <a:ext cx="10641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STRENGTH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31;p48">
              <a:extLst>
                <a:ext uri="{FF2B5EF4-FFF2-40B4-BE49-F238E27FC236}">
                  <a16:creationId xmlns:a16="http://schemas.microsoft.com/office/drawing/2014/main" id="{9452AC2C-CBBF-4657-BE93-25766E2F5E35}"/>
                </a:ext>
              </a:extLst>
            </p:cNvPr>
            <p:cNvSpPr/>
            <p:nvPr/>
          </p:nvSpPr>
          <p:spPr>
            <a:xfrm>
              <a:off x="2936590" y="2570890"/>
              <a:ext cx="2832300" cy="115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10 ELEMENT FITNES PERTANDA KEBUGARAN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32;p48">
              <a:extLst>
                <a:ext uri="{FF2B5EF4-FFF2-40B4-BE49-F238E27FC236}">
                  <a16:creationId xmlns:a16="http://schemas.microsoft.com/office/drawing/2014/main" id="{7B1FDA89-52F7-47F8-86B8-88777D3905BF}"/>
                </a:ext>
              </a:extLst>
            </p:cNvPr>
            <p:cNvSpPr/>
            <p:nvPr/>
          </p:nvSpPr>
          <p:spPr>
            <a:xfrm>
              <a:off x="1094175" y="2579812"/>
              <a:ext cx="10641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SPEED</a:t>
              </a: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33;p48">
              <a:extLst>
                <a:ext uri="{FF2B5EF4-FFF2-40B4-BE49-F238E27FC236}">
                  <a16:creationId xmlns:a16="http://schemas.microsoft.com/office/drawing/2014/main" id="{0F92148D-C3C8-491B-A5BB-2938996D8DD6}"/>
                </a:ext>
              </a:extLst>
            </p:cNvPr>
            <p:cNvSpPr/>
            <p:nvPr/>
          </p:nvSpPr>
          <p:spPr>
            <a:xfrm>
              <a:off x="2658768" y="4462199"/>
              <a:ext cx="10725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POWER</a:t>
              </a: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534;p48">
              <a:extLst>
                <a:ext uri="{FF2B5EF4-FFF2-40B4-BE49-F238E27FC236}">
                  <a16:creationId xmlns:a16="http://schemas.microsoft.com/office/drawing/2014/main" id="{33A4D52A-2647-44CF-B8C2-4370FBFF8324}"/>
                </a:ext>
              </a:extLst>
            </p:cNvPr>
            <p:cNvSpPr/>
            <p:nvPr/>
          </p:nvSpPr>
          <p:spPr>
            <a:xfrm>
              <a:off x="3362200" y="1189350"/>
              <a:ext cx="19812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AEROBIC &amp; ANAEROBIC ENDURANCE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35;p48">
              <a:extLst>
                <a:ext uri="{FF2B5EF4-FFF2-40B4-BE49-F238E27FC236}">
                  <a16:creationId xmlns:a16="http://schemas.microsoft.com/office/drawing/2014/main" id="{5B4503DD-06D8-40A3-A39E-1A9049B35996}"/>
                </a:ext>
              </a:extLst>
            </p:cNvPr>
            <p:cNvSpPr/>
            <p:nvPr/>
          </p:nvSpPr>
          <p:spPr>
            <a:xfrm>
              <a:off x="6664116" y="2598936"/>
              <a:ext cx="1385700" cy="4824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PHYSICAL COMPOSITION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36;p48">
              <a:extLst>
                <a:ext uri="{FF2B5EF4-FFF2-40B4-BE49-F238E27FC236}">
                  <a16:creationId xmlns:a16="http://schemas.microsoft.com/office/drawing/2014/main" id="{D9E06C2A-3455-405B-9DF3-185A4381AB7D}"/>
                </a:ext>
              </a:extLst>
            </p:cNvPr>
            <p:cNvSpPr/>
            <p:nvPr/>
          </p:nvSpPr>
          <p:spPr>
            <a:xfrm>
              <a:off x="6570122" y="3677467"/>
              <a:ext cx="10641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AGILITY</a:t>
              </a: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37;p48">
              <a:extLst>
                <a:ext uri="{FF2B5EF4-FFF2-40B4-BE49-F238E27FC236}">
                  <a16:creationId xmlns:a16="http://schemas.microsoft.com/office/drawing/2014/main" id="{8580E081-A2AA-46BF-9718-D0692598643F}"/>
                </a:ext>
              </a:extLst>
            </p:cNvPr>
            <p:cNvSpPr/>
            <p:nvPr/>
          </p:nvSpPr>
          <p:spPr>
            <a:xfrm>
              <a:off x="1348903" y="3694807"/>
              <a:ext cx="11148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BALANCE</a:t>
              </a: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538;p48">
              <a:extLst>
                <a:ext uri="{FF2B5EF4-FFF2-40B4-BE49-F238E27FC236}">
                  <a16:creationId xmlns:a16="http://schemas.microsoft.com/office/drawing/2014/main" id="{D072C19A-717E-48E9-942E-0CF1D1D8E668}"/>
                </a:ext>
              </a:extLst>
            </p:cNvPr>
            <p:cNvSpPr/>
            <p:nvPr/>
          </p:nvSpPr>
          <p:spPr>
            <a:xfrm>
              <a:off x="5071269" y="4479019"/>
              <a:ext cx="1395300" cy="4629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COORDINATION</a:t>
              </a: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539;p48">
              <a:extLst>
                <a:ext uri="{FF2B5EF4-FFF2-40B4-BE49-F238E27FC236}">
                  <a16:creationId xmlns:a16="http://schemas.microsoft.com/office/drawing/2014/main" id="{FEB597CD-E1F4-4428-A88E-3987A6FE44DB}"/>
                </a:ext>
              </a:extLst>
            </p:cNvPr>
            <p:cNvSpPr/>
            <p:nvPr/>
          </p:nvSpPr>
          <p:spPr>
            <a:xfrm>
              <a:off x="6016713" y="1579313"/>
              <a:ext cx="1085700" cy="461700"/>
            </a:xfrm>
            <a:prstGeom prst="roundRect">
              <a:avLst>
                <a:gd name="adj" fmla="val 16667"/>
              </a:avLst>
            </a:prstGeom>
            <a:solidFill>
              <a:srgbClr val="5080D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FLEXIBILITY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60" name="Google Shape;540;p48">
              <a:extLst>
                <a:ext uri="{FF2B5EF4-FFF2-40B4-BE49-F238E27FC236}">
                  <a16:creationId xmlns:a16="http://schemas.microsoft.com/office/drawing/2014/main" id="{569967F3-9DE8-45F7-80CE-8E4BFFF0305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79900" y="1452546"/>
              <a:ext cx="676401" cy="6763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541;p48">
              <a:extLst>
                <a:ext uri="{FF2B5EF4-FFF2-40B4-BE49-F238E27FC236}">
                  <a16:creationId xmlns:a16="http://schemas.microsoft.com/office/drawing/2014/main" id="{2801636C-6608-4462-8C15-11524225249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725" y="2453062"/>
              <a:ext cx="715174" cy="715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542;p48">
              <a:extLst>
                <a:ext uri="{FF2B5EF4-FFF2-40B4-BE49-F238E27FC236}">
                  <a16:creationId xmlns:a16="http://schemas.microsoft.com/office/drawing/2014/main" id="{96FBE3D5-0293-4E22-BB67-0ED51AA16E91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7000" y="3567360"/>
              <a:ext cx="715174" cy="716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543;p48">
              <a:extLst>
                <a:ext uri="{FF2B5EF4-FFF2-40B4-BE49-F238E27FC236}">
                  <a16:creationId xmlns:a16="http://schemas.microsoft.com/office/drawing/2014/main" id="{2D3EF5AD-3419-45A6-9383-E97FC8D8752C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6587925" y="4479025"/>
              <a:ext cx="676399" cy="676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544;p48">
              <a:extLst>
                <a:ext uri="{FF2B5EF4-FFF2-40B4-BE49-F238E27FC236}">
                  <a16:creationId xmlns:a16="http://schemas.microsoft.com/office/drawing/2014/main" id="{044C598B-C8F9-4EDB-A476-FB558712C69A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43550" y="3597729"/>
              <a:ext cx="621217" cy="621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545;p48">
              <a:extLst>
                <a:ext uri="{FF2B5EF4-FFF2-40B4-BE49-F238E27FC236}">
                  <a16:creationId xmlns:a16="http://schemas.microsoft.com/office/drawing/2014/main" id="{4E8CCD47-3D7F-43CD-99DD-A33AAF13D534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50675" y="2529510"/>
              <a:ext cx="621225" cy="6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546;p48">
              <a:extLst>
                <a:ext uri="{FF2B5EF4-FFF2-40B4-BE49-F238E27FC236}">
                  <a16:creationId xmlns:a16="http://schemas.microsoft.com/office/drawing/2014/main" id="{CD5A7781-76B2-4F19-9A9E-552B0A464815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58950" y="1367368"/>
              <a:ext cx="715174" cy="7151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547;p48">
              <a:extLst>
                <a:ext uri="{FF2B5EF4-FFF2-40B4-BE49-F238E27FC236}">
                  <a16:creationId xmlns:a16="http://schemas.microsoft.com/office/drawing/2014/main" id="{29FCEC41-3708-4752-B881-F0488376D94F}"/>
                </a:ext>
              </a:extLst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918850" y="4432865"/>
              <a:ext cx="715174" cy="715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18C18F-4C7E-4BE5-85FE-646BDBB635F1}"/>
              </a:ext>
            </a:extLst>
          </p:cNvPr>
          <p:cNvSpPr txBox="1"/>
          <p:nvPr/>
        </p:nvSpPr>
        <p:spPr>
          <a:xfrm flipH="1" flipV="1">
            <a:off x="4379883" y="2259040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b="1" dirty="0">
              <a:solidFill>
                <a:schemeClr val="accent2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67B302E-A279-48A4-9C41-334C658013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" t="16384" r="-440" b="59522"/>
          <a:stretch/>
        </p:blipFill>
        <p:spPr>
          <a:xfrm rot="17186824" flipH="1">
            <a:off x="-1254883" y="11464486"/>
            <a:ext cx="9944974" cy="5058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09FD17-042D-4CC2-9534-0720775E3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80" y="860241"/>
            <a:ext cx="7429988" cy="3783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79E656-351C-4CDA-84C9-55C5A6C2F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983" y="4157690"/>
            <a:ext cx="735773" cy="796331"/>
          </a:xfrm>
          <a:prstGeom prst="rect">
            <a:avLst/>
          </a:prstGeom>
        </p:spPr>
      </p:pic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88B0E4D8-1B46-4DC5-9A0D-F1ED2A2203BF}"/>
              </a:ext>
            </a:extLst>
          </p:cNvPr>
          <p:cNvSpPr/>
          <p:nvPr/>
        </p:nvSpPr>
        <p:spPr>
          <a:xfrm>
            <a:off x="4327236" y="8123382"/>
            <a:ext cx="914400" cy="914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2A6FD75C-C037-4F72-84EB-AB1110EA0B12}"/>
              </a:ext>
            </a:extLst>
          </p:cNvPr>
          <p:cNvSpPr/>
          <p:nvPr/>
        </p:nvSpPr>
        <p:spPr>
          <a:xfrm flipH="1">
            <a:off x="3980870" y="1965495"/>
            <a:ext cx="1251527" cy="1037487"/>
          </a:xfrm>
          <a:prstGeom prst="flowChartConnector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78D1B8-526F-4D9E-A79E-A5DFE503FC06}"/>
              </a:ext>
            </a:extLst>
          </p:cNvPr>
          <p:cNvSpPr/>
          <p:nvPr/>
        </p:nvSpPr>
        <p:spPr>
          <a:xfrm>
            <a:off x="1108363" y="1766915"/>
            <a:ext cx="1603375" cy="799902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Mengoptimalkan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pembakaran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lemak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5140B4-89ED-41FC-A256-C7F7B963F8D6}"/>
              </a:ext>
            </a:extLst>
          </p:cNvPr>
          <p:cNvSpPr/>
          <p:nvPr/>
        </p:nvSpPr>
        <p:spPr>
          <a:xfrm>
            <a:off x="1108363" y="923293"/>
            <a:ext cx="1689099" cy="5588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Memperbaiki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Struktur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Anatomi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Tulang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Belakang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9CB29-EBEF-4036-ADDA-400487F12EFB}"/>
              </a:ext>
            </a:extLst>
          </p:cNvPr>
          <p:cNvSpPr/>
          <p:nvPr/>
        </p:nvSpPr>
        <p:spPr>
          <a:xfrm>
            <a:off x="1079788" y="2738130"/>
            <a:ext cx="1631951" cy="840498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Memperbaiki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metabolisme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tubuh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071103-795C-4A8D-8ACC-F53FCDA3628C}"/>
              </a:ext>
            </a:extLst>
          </p:cNvPr>
          <p:cNvSpPr/>
          <p:nvPr/>
        </p:nvSpPr>
        <p:spPr>
          <a:xfrm>
            <a:off x="857006" y="3593561"/>
            <a:ext cx="1089557" cy="742272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b="1" dirty="0" err="1">
                <a:solidFill>
                  <a:schemeClr val="bg2">
                    <a:lumMod val="10000"/>
                  </a:schemeClr>
                </a:solidFill>
              </a:rPr>
              <a:t>Merevitalisasi</a:t>
            </a:r>
            <a:r>
              <a:rPr lang="en-US" sz="11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bg2">
                    <a:lumMod val="10000"/>
                  </a:schemeClr>
                </a:solidFill>
              </a:rPr>
              <a:t>kinerja</a:t>
            </a:r>
            <a:r>
              <a:rPr lang="en-US" sz="11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bg2">
                    <a:lumMod val="10000"/>
                  </a:schemeClr>
                </a:solidFill>
              </a:rPr>
              <a:t>otak</a:t>
            </a:r>
            <a:r>
              <a:rPr lang="en-US" sz="1100" b="1" dirty="0">
                <a:solidFill>
                  <a:schemeClr val="bg2">
                    <a:lumMod val="10000"/>
                  </a:schemeClr>
                </a:solidFill>
              </a:rPr>
              <a:t> dan </a:t>
            </a:r>
            <a:r>
              <a:rPr lang="en-US" sz="1100" b="1" dirty="0" err="1">
                <a:solidFill>
                  <a:schemeClr val="bg2">
                    <a:lumMod val="10000"/>
                  </a:schemeClr>
                </a:solidFill>
              </a:rPr>
              <a:t>syaraf</a:t>
            </a:r>
            <a:endParaRPr lang="en-ID" sz="11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AA8027-29AA-4304-ABB3-1A78510E0FC8}"/>
              </a:ext>
            </a:extLst>
          </p:cNvPr>
          <p:cNvSpPr/>
          <p:nvPr/>
        </p:nvSpPr>
        <p:spPr>
          <a:xfrm>
            <a:off x="2189359" y="4466125"/>
            <a:ext cx="1843925" cy="17946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100" b="1" dirty="0">
                <a:solidFill>
                  <a:srgbClr val="181E1B"/>
                </a:solidFill>
                <a:effectLst/>
                <a:latin typeface="Open Sans"/>
              </a:rPr>
              <a:t>(Stem Cell)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9388E7-D5E3-4BB3-ABA4-D9D076BF4C6E}"/>
              </a:ext>
            </a:extLst>
          </p:cNvPr>
          <p:cNvSpPr/>
          <p:nvPr/>
        </p:nvSpPr>
        <p:spPr>
          <a:xfrm>
            <a:off x="4169063" y="4310069"/>
            <a:ext cx="1933575" cy="360356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100" b="1" dirty="0" err="1">
                <a:solidFill>
                  <a:srgbClr val="181E1B"/>
                </a:solidFill>
                <a:effectLst/>
                <a:latin typeface="Open Sans"/>
              </a:rPr>
              <a:t>Eksitasi</a:t>
            </a:r>
            <a:r>
              <a:rPr lang="en-ID" sz="1100" b="1" dirty="0">
                <a:solidFill>
                  <a:srgbClr val="181E1B"/>
                </a:solidFill>
                <a:effectLst/>
                <a:latin typeface="Open Sans"/>
              </a:rPr>
              <a:t> </a:t>
            </a:r>
            <a:r>
              <a:rPr lang="en-ID" sz="1100" b="1" dirty="0" err="1">
                <a:solidFill>
                  <a:srgbClr val="181E1B"/>
                </a:solidFill>
                <a:effectLst/>
                <a:latin typeface="Open Sans"/>
              </a:rPr>
              <a:t>Neurotransmiter</a:t>
            </a:r>
            <a:r>
              <a:rPr lang="en-ID" sz="1100" b="1" dirty="0">
                <a:solidFill>
                  <a:srgbClr val="181E1B"/>
                </a:solidFill>
                <a:effectLst/>
                <a:latin typeface="Open Sans"/>
              </a:rPr>
              <a:t> pada </a:t>
            </a:r>
            <a:r>
              <a:rPr lang="en-ID" sz="1100" b="1" dirty="0" err="1">
                <a:solidFill>
                  <a:srgbClr val="181E1B"/>
                </a:solidFill>
                <a:effectLst/>
                <a:latin typeface="Open Sans"/>
              </a:rPr>
              <a:t>syaraf</a:t>
            </a:r>
            <a:endParaRPr lang="en-ID" sz="1100" b="1" dirty="0">
              <a:solidFill>
                <a:srgbClr val="181E1B"/>
              </a:solidFill>
              <a:effectLst/>
              <a:latin typeface="Open San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14F0D7-60D1-4198-8635-20253D99796C}"/>
              </a:ext>
            </a:extLst>
          </p:cNvPr>
          <p:cNvSpPr/>
          <p:nvPr/>
        </p:nvSpPr>
        <p:spPr>
          <a:xfrm>
            <a:off x="6413789" y="3415418"/>
            <a:ext cx="1816734" cy="742272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Mengoptimalkan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kerja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hormon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&amp;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enzim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324329-866F-407A-AD1A-75416D5BB470}"/>
              </a:ext>
            </a:extLst>
          </p:cNvPr>
          <p:cNvSpPr/>
          <p:nvPr/>
        </p:nvSpPr>
        <p:spPr>
          <a:xfrm>
            <a:off x="6413789" y="1794479"/>
            <a:ext cx="1854731" cy="742272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Memperbaiki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sistem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imun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tubuh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1988E2-7115-4999-A567-32D1C1FF78D6}"/>
              </a:ext>
            </a:extLst>
          </p:cNvPr>
          <p:cNvSpPr/>
          <p:nvPr/>
        </p:nvSpPr>
        <p:spPr>
          <a:xfrm>
            <a:off x="6413788" y="2631846"/>
            <a:ext cx="1854731" cy="783572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Memperbaiki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aliran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darah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ke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seluruh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organ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tubuh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&amp;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Inflamasi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en-ID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2D7157-5510-4B44-BC3F-2987F2F44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495" y="1419513"/>
            <a:ext cx="1551368" cy="1679054"/>
          </a:xfrm>
          <a:prstGeom prst="rect">
            <a:avLst/>
          </a:prstGeom>
        </p:spPr>
      </p:pic>
      <p:sp>
        <p:nvSpPr>
          <p:cNvPr id="24" name="Google Shape;526;p48">
            <a:extLst>
              <a:ext uri="{FF2B5EF4-FFF2-40B4-BE49-F238E27FC236}">
                <a16:creationId xmlns:a16="http://schemas.microsoft.com/office/drawing/2014/main" id="{0941E6FA-73B2-4A1D-9B1D-0E5141D7B6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2550" y="-244623"/>
            <a:ext cx="7768800" cy="155942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Manfaat Lokal-Sistemik</a:t>
            </a:r>
            <a:endParaRPr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7E04D288-5AF6-40CD-813E-9073A312A0EB}"/>
              </a:ext>
            </a:extLst>
          </p:cNvPr>
          <p:cNvSpPr/>
          <p:nvPr/>
        </p:nvSpPr>
        <p:spPr>
          <a:xfrm>
            <a:off x="5862084" y="924519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en-ID" dirty="0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163B1409-C8B0-4812-B208-6DC0005BFE3D}"/>
              </a:ext>
            </a:extLst>
          </p:cNvPr>
          <p:cNvSpPr/>
          <p:nvPr/>
        </p:nvSpPr>
        <p:spPr>
          <a:xfrm>
            <a:off x="2760569" y="1918118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ID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7F5B61-D92D-4029-99F0-EC7F6A3F1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2382" y="929919"/>
            <a:ext cx="524301" cy="530398"/>
          </a:xfrm>
          <a:prstGeom prst="rect">
            <a:avLst/>
          </a:prstGeom>
        </p:spPr>
      </p:pic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2CAEADD4-5966-445A-A35A-9AAF98BFF989}"/>
              </a:ext>
            </a:extLst>
          </p:cNvPr>
          <p:cNvSpPr/>
          <p:nvPr/>
        </p:nvSpPr>
        <p:spPr>
          <a:xfrm>
            <a:off x="2779822" y="929918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B41E57F4-087D-43EB-98FF-1D03C669E1FB}"/>
              </a:ext>
            </a:extLst>
          </p:cNvPr>
          <p:cNvSpPr/>
          <p:nvPr/>
        </p:nvSpPr>
        <p:spPr>
          <a:xfrm>
            <a:off x="5881962" y="1931673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71E6E07E-A25F-453F-B9A0-CC179CD138FC}"/>
              </a:ext>
            </a:extLst>
          </p:cNvPr>
          <p:cNvSpPr/>
          <p:nvPr/>
        </p:nvSpPr>
        <p:spPr>
          <a:xfrm>
            <a:off x="5902893" y="2773765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2AF602E9-CF15-4256-89FC-9B25EB64D12E}"/>
              </a:ext>
            </a:extLst>
          </p:cNvPr>
          <p:cNvSpPr/>
          <p:nvPr/>
        </p:nvSpPr>
        <p:spPr>
          <a:xfrm>
            <a:off x="5920323" y="3568555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652103E8-F6DB-4DA2-B492-D0859C828336}"/>
              </a:ext>
            </a:extLst>
          </p:cNvPr>
          <p:cNvSpPr/>
          <p:nvPr/>
        </p:nvSpPr>
        <p:spPr>
          <a:xfrm>
            <a:off x="4830417" y="3831949"/>
            <a:ext cx="61768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7E10C8B8-8A55-4E9A-8B2B-EC678F324112}"/>
              </a:ext>
            </a:extLst>
          </p:cNvPr>
          <p:cNvSpPr/>
          <p:nvPr/>
        </p:nvSpPr>
        <p:spPr>
          <a:xfrm>
            <a:off x="2827572" y="3780670"/>
            <a:ext cx="617682" cy="51815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DA1EADEC-EAED-472F-B973-67821F500F6C}"/>
              </a:ext>
            </a:extLst>
          </p:cNvPr>
          <p:cNvSpPr/>
          <p:nvPr/>
        </p:nvSpPr>
        <p:spPr>
          <a:xfrm>
            <a:off x="1966532" y="3734802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135C817E-20EC-4B67-AEBB-FEC0A980A462}"/>
              </a:ext>
            </a:extLst>
          </p:cNvPr>
          <p:cNvSpPr/>
          <p:nvPr/>
        </p:nvSpPr>
        <p:spPr>
          <a:xfrm>
            <a:off x="2779364" y="2879687"/>
            <a:ext cx="513032" cy="49499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641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9"/>
          <p:cNvSpPr txBox="1">
            <a:spLocks noGrp="1"/>
          </p:cNvSpPr>
          <p:nvPr>
            <p:ph type="title"/>
          </p:nvPr>
        </p:nvSpPr>
        <p:spPr>
          <a:xfrm>
            <a:off x="715175" y="-82975"/>
            <a:ext cx="7768800" cy="1347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Manfaat Sistemik</a:t>
            </a:r>
            <a:endParaRPr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5" name="Google Shape;55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3948" y="1196889"/>
            <a:ext cx="5644925" cy="376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1"/>
          <p:cNvSpPr txBox="1">
            <a:spLocks noGrp="1"/>
          </p:cNvSpPr>
          <p:nvPr>
            <p:ph type="title"/>
          </p:nvPr>
        </p:nvSpPr>
        <p:spPr>
          <a:xfrm>
            <a:off x="386850" y="-32000"/>
            <a:ext cx="7768800" cy="1347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Manfaat Lokal - Regional</a:t>
            </a:r>
            <a:endParaRPr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71" name="Google Shape;57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488" y="1771650"/>
            <a:ext cx="5604984" cy="230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4443" y="1771650"/>
            <a:ext cx="3403069" cy="230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8" name="Google Shape;578;p52"/>
          <p:cNvCxnSpPr/>
          <p:nvPr/>
        </p:nvCxnSpPr>
        <p:spPr>
          <a:xfrm>
            <a:off x="742550" y="100168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79" name="Google Shape;579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263" y="1171488"/>
            <a:ext cx="3042002" cy="205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318" y="3090852"/>
            <a:ext cx="2031979" cy="1959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49465" y="1188717"/>
            <a:ext cx="4256275" cy="16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79273" y="2728327"/>
            <a:ext cx="3350103" cy="2320019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2"/>
          <p:cNvSpPr txBox="1">
            <a:spLocks noGrp="1"/>
          </p:cNvSpPr>
          <p:nvPr>
            <p:ph type="title"/>
          </p:nvPr>
        </p:nvSpPr>
        <p:spPr>
          <a:xfrm>
            <a:off x="386850" y="-32000"/>
            <a:ext cx="7768800" cy="1347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Manfaat Lokal - Regional</a:t>
            </a:r>
            <a:endParaRPr sz="36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3"/>
          <p:cNvSpPr txBox="1">
            <a:spLocks noGrp="1"/>
          </p:cNvSpPr>
          <p:nvPr>
            <p:ph type="title"/>
          </p:nvPr>
        </p:nvSpPr>
        <p:spPr>
          <a:xfrm>
            <a:off x="715175" y="-82975"/>
            <a:ext cx="7768800" cy="1347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Manfaat Ling Tien Kung</a:t>
            </a:r>
            <a:endParaRPr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cxnSp>
        <p:nvCxnSpPr>
          <p:cNvPr id="589" name="Google Shape;589;p53"/>
          <p:cNvCxnSpPr/>
          <p:nvPr/>
        </p:nvCxnSpPr>
        <p:spPr>
          <a:xfrm>
            <a:off x="742550" y="100168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0" name="Google Shape;590;p53"/>
          <p:cNvSpPr/>
          <p:nvPr/>
        </p:nvSpPr>
        <p:spPr>
          <a:xfrm>
            <a:off x="1070627" y="1264628"/>
            <a:ext cx="3012000" cy="16707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PREVENTIF (PENCEGAHAN)</a:t>
            </a: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591" name="Google Shape;591;p53"/>
          <p:cNvSpPr/>
          <p:nvPr/>
        </p:nvSpPr>
        <p:spPr>
          <a:xfrm>
            <a:off x="1070627" y="3200255"/>
            <a:ext cx="3012000" cy="16707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PROMOTIF (PENINGKATAN)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592" name="Google Shape;592;p53"/>
          <p:cNvSpPr/>
          <p:nvPr/>
        </p:nvSpPr>
        <p:spPr>
          <a:xfrm>
            <a:off x="4898487" y="1264627"/>
            <a:ext cx="3174900" cy="16707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KURATIF </a:t>
            </a:r>
            <a:endParaRPr sz="90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(TERAPI)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593" name="Google Shape;593;p53"/>
          <p:cNvSpPr/>
          <p:nvPr/>
        </p:nvSpPr>
        <p:spPr>
          <a:xfrm>
            <a:off x="4898487" y="3200255"/>
            <a:ext cx="3174900" cy="16707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REHABILITATIF (PEMULIHAN)</a:t>
            </a:r>
            <a:endParaRPr sz="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4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599" name="Google Shape;599;p54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00" name="Google Shape;600;p54" descr="lipatpingga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6247" y="1718164"/>
            <a:ext cx="2660034" cy="2477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4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6281" y="813000"/>
            <a:ext cx="2580419" cy="176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4" descr="A picture containing frui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3450" y="3652150"/>
            <a:ext cx="1652084" cy="12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4" descr="A picture containing frui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7320" y="2577185"/>
            <a:ext cx="1312279" cy="961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87740" y="1080641"/>
            <a:ext cx="1252246" cy="1275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4" descr="A picture containing text, map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9175" y="1599273"/>
            <a:ext cx="1211563" cy="1751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4" descr="A close up of text on a white background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47038" y="1495710"/>
            <a:ext cx="1041428" cy="78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54" descr="A close up of a logo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11356" y="2321845"/>
            <a:ext cx="2776789" cy="2552272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4"/>
          <p:cNvSpPr txBox="1"/>
          <p:nvPr/>
        </p:nvSpPr>
        <p:spPr>
          <a:xfrm>
            <a:off x="229175" y="895125"/>
            <a:ext cx="321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1. LIPAT PINGGANG</a:t>
            </a:r>
            <a:endParaRPr sz="2000"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5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614" name="Google Shape;614;p55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5" name="Google Shape;615;p55" descr="Cung-Dien-Kung0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334" y="1453168"/>
            <a:ext cx="1615436" cy="1611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5" descr="A picture containing text, map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9202" y="2427856"/>
            <a:ext cx="2045447" cy="252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5" descr="A picture containing cloth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b="9730"/>
          <a:stretch/>
        </p:blipFill>
        <p:spPr>
          <a:xfrm>
            <a:off x="534425" y="3204699"/>
            <a:ext cx="2292001" cy="169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55" descr="A picture containing clothing, sitting, table, woma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89658" y="3012134"/>
            <a:ext cx="2396732" cy="188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5" descr="Gambar terkai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74546" y="1108122"/>
            <a:ext cx="1615437" cy="2417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5" descr="Gambar terkai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0989" y="1111695"/>
            <a:ext cx="1643660" cy="131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5" descr="Gambar terkai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38950" y="1484307"/>
            <a:ext cx="2168275" cy="1548768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5"/>
          <p:cNvSpPr txBox="1"/>
          <p:nvPr/>
        </p:nvSpPr>
        <p:spPr>
          <a:xfrm>
            <a:off x="279625" y="939374"/>
            <a:ext cx="229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2. JINJIT - JINJIT</a:t>
            </a:r>
            <a:endParaRPr sz="2000" b="1" dirty="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Google Shape;599;p54">
            <a:extLst>
              <a:ext uri="{FF2B5EF4-FFF2-40B4-BE49-F238E27FC236}">
                <a16:creationId xmlns:a16="http://schemas.microsoft.com/office/drawing/2014/main" id="{01FB2A53-D3A3-433A-8151-FE57CA291D51}"/>
              </a:ext>
            </a:extLst>
          </p:cNvPr>
          <p:cNvCxnSpPr/>
          <p:nvPr/>
        </p:nvCxnSpPr>
        <p:spPr>
          <a:xfrm>
            <a:off x="114900" y="686532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6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628" name="Google Shape;628;p56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29" name="Google Shape;629;p56" descr="Khai-Thien-Chua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722" y="1333494"/>
            <a:ext cx="1600190" cy="159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6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3133" y="1460793"/>
            <a:ext cx="2524367" cy="325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6" descr="A screenshot of a cell phon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550" y="3004275"/>
            <a:ext cx="2450748" cy="17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6" descr="A picture containing foo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3375" y="1409693"/>
            <a:ext cx="2708755" cy="3250471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56"/>
          <p:cNvSpPr txBox="1"/>
          <p:nvPr/>
        </p:nvSpPr>
        <p:spPr>
          <a:xfrm>
            <a:off x="254427" y="903850"/>
            <a:ext cx="3618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3. BUKA JENDELA LANGIT</a:t>
            </a:r>
            <a:endParaRPr sz="2000"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" name="Google Shape;599;p54">
            <a:extLst>
              <a:ext uri="{FF2B5EF4-FFF2-40B4-BE49-F238E27FC236}">
                <a16:creationId xmlns:a16="http://schemas.microsoft.com/office/drawing/2014/main" id="{5E6C5436-25E5-4C43-BE5C-2FCC5E8530F0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7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639" name="Google Shape;639;p57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40" name="Google Shape;640;p57" descr="Kocok-Lenga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999" y="1399364"/>
            <a:ext cx="1261196" cy="125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7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0711" y="2598140"/>
            <a:ext cx="3051873" cy="221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7" descr="Kocok-Lengan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8576" y="1526220"/>
            <a:ext cx="1260840" cy="1257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7" descr="Kocok-Lengan4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01694" y="1475672"/>
            <a:ext cx="1124054" cy="112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7" descr="A picture containing text, map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85373" y="2490312"/>
            <a:ext cx="1727086" cy="255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7" descr="A close up of text on a white background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6400" y="1165599"/>
            <a:ext cx="2202275" cy="166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57" descr="A close up of a map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91701" y="1165608"/>
            <a:ext cx="2516875" cy="1362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57" descr="A picture containing text, book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27266" y="2702023"/>
            <a:ext cx="2315938" cy="231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10063" y="2537745"/>
            <a:ext cx="1165041" cy="1212699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57"/>
          <p:cNvSpPr txBox="1"/>
          <p:nvPr/>
        </p:nvSpPr>
        <p:spPr>
          <a:xfrm>
            <a:off x="340700" y="849125"/>
            <a:ext cx="387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4 . GERAKAN KOCOK -KOCOK</a:t>
            </a:r>
            <a:endParaRPr sz="2000"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Google Shape;599;p54">
            <a:extLst>
              <a:ext uri="{FF2B5EF4-FFF2-40B4-BE49-F238E27FC236}">
                <a16:creationId xmlns:a16="http://schemas.microsoft.com/office/drawing/2014/main" id="{8B77AA56-FC8F-4977-8717-2341D5012C4D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8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655" name="Google Shape;655;p58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6" name="Google Shape;656;p58" descr="pembangkit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552" y="1256996"/>
            <a:ext cx="2476539" cy="138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58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564" y="2778866"/>
            <a:ext cx="2588569" cy="1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8" descr="A close up of a piece of pap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8827" y="1129248"/>
            <a:ext cx="2769299" cy="34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58" descr="A close up of text on a white backgroun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r="8332"/>
          <a:stretch/>
        </p:blipFill>
        <p:spPr>
          <a:xfrm>
            <a:off x="3503101" y="2301775"/>
            <a:ext cx="2476551" cy="263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8" descr="A picture containing clothing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9999"/>
          <a:stretch/>
        </p:blipFill>
        <p:spPr>
          <a:xfrm>
            <a:off x="4572002" y="1129250"/>
            <a:ext cx="1407646" cy="103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8" descr="A picture containing clothing, sitting, table, woma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08038" y="1129248"/>
            <a:ext cx="1317713" cy="1036872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8"/>
          <p:cNvSpPr txBox="1"/>
          <p:nvPr/>
        </p:nvSpPr>
        <p:spPr>
          <a:xfrm>
            <a:off x="279599" y="879800"/>
            <a:ext cx="3517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5. JONGKOK 8 TITIK</a:t>
            </a:r>
            <a:endParaRPr sz="2000"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" name="Google Shape;599;p54">
            <a:extLst>
              <a:ext uri="{FF2B5EF4-FFF2-40B4-BE49-F238E27FC236}">
                <a16:creationId xmlns:a16="http://schemas.microsoft.com/office/drawing/2014/main" id="{A76C96C3-CF20-48F0-92E0-3BBFAC875726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9"/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668" name="Google Shape;668;p59"/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9" name="Google Shape;669;p59"/>
          <p:cNvSpPr txBox="1"/>
          <p:nvPr/>
        </p:nvSpPr>
        <p:spPr>
          <a:xfrm>
            <a:off x="6571928" y="4723246"/>
            <a:ext cx="19536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59"/>
          <p:cNvSpPr txBox="1"/>
          <p:nvPr/>
        </p:nvSpPr>
        <p:spPr>
          <a:xfrm>
            <a:off x="440250" y="857700"/>
            <a:ext cx="2395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6. DERAP KUDA</a:t>
            </a:r>
            <a:endParaRPr sz="2000"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1" name="Google Shape;671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496" y="1248878"/>
            <a:ext cx="2555897" cy="1389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9" descr="A person posing for a pic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2554" y="833461"/>
            <a:ext cx="2132202" cy="1720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9" descr="A close up of a piece of pap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1928" y="2839559"/>
            <a:ext cx="2131824" cy="19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9" descr="A picture containing clothing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10071"/>
          <a:stretch/>
        </p:blipFill>
        <p:spPr>
          <a:xfrm>
            <a:off x="1394275" y="3637200"/>
            <a:ext cx="1644624" cy="121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9" descr="A close up of text on a white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96000" y="2965193"/>
            <a:ext cx="2720618" cy="2115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9" descr="A close up of text on a white background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96000" y="794225"/>
            <a:ext cx="2238050" cy="1886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9" descr="A close up of a logo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0254" y="2638655"/>
            <a:ext cx="1689337" cy="11116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599;p54">
            <a:extLst>
              <a:ext uri="{FF2B5EF4-FFF2-40B4-BE49-F238E27FC236}">
                <a16:creationId xmlns:a16="http://schemas.microsoft.com/office/drawing/2014/main" id="{C6B8E330-0C06-45CB-BE64-E15E81C8FE17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60" descr="VE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4454" y="985844"/>
            <a:ext cx="3035769" cy="169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60" descr="VE-0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892" y="984424"/>
            <a:ext cx="3137588" cy="175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60" descr="A close up of a piece of pap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319" y="2733875"/>
            <a:ext cx="2577846" cy="235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60" descr="A person posing for a pictur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42199" y="2749923"/>
            <a:ext cx="2815966" cy="227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60" descr="A picture containing frui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11706" y="2584475"/>
            <a:ext cx="2736397" cy="2157088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60"/>
          <p:cNvSpPr txBox="1"/>
          <p:nvPr/>
        </p:nvSpPr>
        <p:spPr>
          <a:xfrm>
            <a:off x="218024" y="868075"/>
            <a:ext cx="5693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7. GAYA BELALANG</a:t>
            </a:r>
            <a:endParaRPr sz="2000" b="1" dirty="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667;p59">
            <a:extLst>
              <a:ext uri="{FF2B5EF4-FFF2-40B4-BE49-F238E27FC236}">
                <a16:creationId xmlns:a16="http://schemas.microsoft.com/office/drawing/2014/main" id="{0177E4AE-43FA-4A7D-9AFF-7FADD0C81F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900" y="104650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Gerakan Ling Tien Kung</a:t>
            </a:r>
            <a:endParaRPr sz="3600" b="1" dirty="0"/>
          </a:p>
        </p:txBody>
      </p:sp>
      <p:cxnSp>
        <p:nvCxnSpPr>
          <p:cNvPr id="14" name="Google Shape;599;p54">
            <a:extLst>
              <a:ext uri="{FF2B5EF4-FFF2-40B4-BE49-F238E27FC236}">
                <a16:creationId xmlns:a16="http://schemas.microsoft.com/office/drawing/2014/main" id="{AC69F018-DE4F-413C-B320-92A3EEB86535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33E230-DFA4-4176-8580-6195730EB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23238"/>
          <a:stretch/>
        </p:blipFill>
        <p:spPr>
          <a:xfrm>
            <a:off x="1209922" y="1103160"/>
            <a:ext cx="6578149" cy="3787201"/>
          </a:xfrm>
          <a:prstGeom prst="rect">
            <a:avLst/>
          </a:prstGeom>
        </p:spPr>
      </p:pic>
      <p:sp>
        <p:nvSpPr>
          <p:cNvPr id="4" name="Google Shape;667;p59">
            <a:extLst>
              <a:ext uri="{FF2B5EF4-FFF2-40B4-BE49-F238E27FC236}">
                <a16:creationId xmlns:a16="http://schemas.microsoft.com/office/drawing/2014/main" id="{8BC830DA-83AD-49FD-86F8-85DAFE0646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997" y="301999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Penerapan Pola Hidup Sehat</a:t>
            </a:r>
            <a:br>
              <a:rPr lang="en" b="1" dirty="0"/>
            </a:br>
            <a:r>
              <a:rPr lang="en" b="1" dirty="0"/>
              <a:t>Melalui “Pesan Tangan”</a:t>
            </a:r>
            <a:endParaRPr b="1" dirty="0"/>
          </a:p>
        </p:txBody>
      </p:sp>
      <p:cxnSp>
        <p:nvCxnSpPr>
          <p:cNvPr id="5" name="Google Shape;668;p59">
            <a:extLst>
              <a:ext uri="{FF2B5EF4-FFF2-40B4-BE49-F238E27FC236}">
                <a16:creationId xmlns:a16="http://schemas.microsoft.com/office/drawing/2014/main" id="{F14CE12A-4AD3-4956-A93E-1AF6C82E303B}"/>
              </a:ext>
            </a:extLst>
          </p:cNvPr>
          <p:cNvCxnSpPr/>
          <p:nvPr/>
        </p:nvCxnSpPr>
        <p:spPr>
          <a:xfrm>
            <a:off x="92700" y="994028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599;p54">
            <a:extLst>
              <a:ext uri="{FF2B5EF4-FFF2-40B4-BE49-F238E27FC236}">
                <a16:creationId xmlns:a16="http://schemas.microsoft.com/office/drawing/2014/main" id="{D521C665-30A8-44F1-BB1E-660280DC465A}"/>
              </a:ext>
            </a:extLst>
          </p:cNvPr>
          <p:cNvCxnSpPr/>
          <p:nvPr/>
        </p:nvCxnSpPr>
        <p:spPr>
          <a:xfrm>
            <a:off x="602597" y="1124100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22169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E047CE-69FA-4BB6-A8B9-692441DE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0" y="4018360"/>
            <a:ext cx="6215601" cy="801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6DB30-3E75-4322-B5C2-7FCC21A99ED2}"/>
              </a:ext>
            </a:extLst>
          </p:cNvPr>
          <p:cNvSpPr txBox="1"/>
          <p:nvPr/>
        </p:nvSpPr>
        <p:spPr>
          <a:xfrm rot="10800000" flipV="1">
            <a:off x="1678781" y="4155092"/>
            <a:ext cx="57864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b="1" dirty="0">
                <a:solidFill>
                  <a:schemeClr val="bg1"/>
                </a:solidFill>
              </a:rPr>
              <a:t>S EIMBANG GIZI: </a:t>
            </a:r>
            <a:r>
              <a:rPr lang="en-ID" sz="1500" b="1" dirty="0" err="1">
                <a:solidFill>
                  <a:schemeClr val="bg1"/>
                </a:solidFill>
              </a:rPr>
              <a:t>makan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makanan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yg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tinggi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serat</a:t>
            </a:r>
            <a:r>
              <a:rPr lang="en-ID" sz="1500" b="1" dirty="0">
                <a:solidFill>
                  <a:schemeClr val="bg1"/>
                </a:solidFill>
              </a:rPr>
              <a:t> (50 %), </a:t>
            </a:r>
            <a:r>
              <a:rPr lang="en-ID" sz="1500" b="1" dirty="0" err="1">
                <a:solidFill>
                  <a:schemeClr val="bg1"/>
                </a:solidFill>
              </a:rPr>
              <a:t>rendah</a:t>
            </a:r>
            <a:r>
              <a:rPr lang="en-ID" sz="1500" b="1" dirty="0">
                <a:solidFill>
                  <a:schemeClr val="bg1"/>
                </a:solidFill>
              </a:rPr>
              <a:t> garam, </a:t>
            </a:r>
            <a:r>
              <a:rPr lang="en-ID" sz="1500" b="1" dirty="0" err="1">
                <a:solidFill>
                  <a:schemeClr val="bg1"/>
                </a:solidFill>
              </a:rPr>
              <a:t>rendah</a:t>
            </a:r>
            <a:r>
              <a:rPr lang="en-ID" sz="1500" b="1" dirty="0">
                <a:solidFill>
                  <a:schemeClr val="bg1"/>
                </a:solidFill>
              </a:rPr>
              <a:t> lemak, </a:t>
            </a:r>
            <a:r>
              <a:rPr lang="en-ID" sz="1500" b="1" dirty="0" err="1">
                <a:solidFill>
                  <a:schemeClr val="bg1"/>
                </a:solidFill>
              </a:rPr>
              <a:t>rendah</a:t>
            </a:r>
            <a:r>
              <a:rPr lang="en-ID" sz="1500" b="1" dirty="0">
                <a:solidFill>
                  <a:schemeClr val="bg1"/>
                </a:solidFill>
              </a:rPr>
              <a:t> gula, </a:t>
            </a:r>
            <a:r>
              <a:rPr lang="en-ID" sz="1500" b="1" dirty="0" err="1">
                <a:solidFill>
                  <a:schemeClr val="bg1"/>
                </a:solidFill>
              </a:rPr>
              <a:t>hindari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bahan</a:t>
            </a:r>
            <a:r>
              <a:rPr lang="en-ID" sz="1500" b="1" dirty="0">
                <a:solidFill>
                  <a:schemeClr val="bg1"/>
                </a:solidFill>
              </a:rPr>
              <a:t> 7P.</a:t>
            </a:r>
            <a:br>
              <a:rPr lang="en-ID" sz="1500" b="1" dirty="0">
                <a:solidFill>
                  <a:schemeClr val="bg1"/>
                </a:solidFill>
              </a:rPr>
            </a:br>
            <a:endParaRPr lang="en-ID" sz="15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135C91-DE92-4C8E-8563-2BB5BCAE5B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7501"/>
          <a:stretch/>
        </p:blipFill>
        <p:spPr>
          <a:xfrm>
            <a:off x="2268006" y="215634"/>
            <a:ext cx="4607988" cy="3669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82CD0D-77A8-4567-9752-49F604E54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480" y="1786685"/>
            <a:ext cx="338643" cy="377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58A380-0881-4FB4-BA96-F62B4A149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332" y="1628694"/>
            <a:ext cx="347216" cy="37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E4503C-527F-438A-BB93-26F9B72C6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578" y="1670014"/>
            <a:ext cx="342930" cy="381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F5186-5C1A-4DB6-8417-A01C9D8E4C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0648" y="2108698"/>
            <a:ext cx="334356" cy="377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5C778F-E2E4-4F0A-BA0F-280E29E82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619" y="1817305"/>
            <a:ext cx="338643" cy="377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176370-B30D-4E82-8877-F909CCC91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93" y="1673073"/>
            <a:ext cx="347216" cy="377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05E819-B177-4DDC-B64D-76DD27DCE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1513" y="1865997"/>
            <a:ext cx="342930" cy="381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F0F940-4A92-40C9-8DFC-C12F8CE1E4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1164" y="2225716"/>
            <a:ext cx="334356" cy="377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FFEB5D-AB4D-4EA6-9103-82A1862D86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4399" y="2089205"/>
            <a:ext cx="527745" cy="6432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00C249-C1B0-4195-886A-4AFCC07C5F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368" y="2110464"/>
            <a:ext cx="527745" cy="64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52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426736-8AF4-4C9D-9DE9-2ABEEDC4D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0" y="4018360"/>
            <a:ext cx="6215601" cy="801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D557A0-5A0B-42F2-80E5-3B1D87C78224}"/>
              </a:ext>
            </a:extLst>
          </p:cNvPr>
          <p:cNvSpPr txBox="1"/>
          <p:nvPr/>
        </p:nvSpPr>
        <p:spPr>
          <a:xfrm rot="10800000" flipV="1">
            <a:off x="1464198" y="4161025"/>
            <a:ext cx="62156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b="1" dirty="0">
                <a:solidFill>
                  <a:schemeClr val="bg1"/>
                </a:solidFill>
              </a:rPr>
              <a:t>E </a:t>
            </a:r>
            <a:r>
              <a:rPr lang="en-ID" sz="1500" b="1" dirty="0" err="1">
                <a:solidFill>
                  <a:schemeClr val="bg1"/>
                </a:solidFill>
              </a:rPr>
              <a:t>nyahkan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kebiasaan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buruk</a:t>
            </a:r>
            <a:r>
              <a:rPr lang="en-ID" sz="1500" b="1" dirty="0">
                <a:solidFill>
                  <a:schemeClr val="bg1"/>
                </a:solidFill>
              </a:rPr>
              <a:t> (</a:t>
            </a:r>
            <a:r>
              <a:rPr lang="en-ID" sz="1500" b="1" dirty="0" err="1">
                <a:solidFill>
                  <a:schemeClr val="bg1"/>
                </a:solidFill>
              </a:rPr>
              <a:t>rokok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alkohol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Narkotika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obat-obatan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sembarangan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seks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bebas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narkotik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tidak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periksa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berkala</a:t>
            </a:r>
            <a:r>
              <a:rPr lang="en-ID" sz="1500" b="1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8D282-FF07-4B56-A849-8046FAAB2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7501"/>
          <a:stretch/>
        </p:blipFill>
        <p:spPr>
          <a:xfrm>
            <a:off x="2268006" y="215634"/>
            <a:ext cx="4607988" cy="3669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8646F8-C397-4821-A7A7-E77C7B3CF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345" y="2108698"/>
            <a:ext cx="338643" cy="377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7015EE-7C85-4245-9275-300E83B67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094" y="1523370"/>
            <a:ext cx="575029" cy="640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5AEFF3-4EA6-422B-8A94-25C580EEE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332" y="1628694"/>
            <a:ext cx="347216" cy="3772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DF9740-23C0-4B05-B0B6-6272A6E029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6578" y="1670014"/>
            <a:ext cx="342930" cy="381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3323B3-99DF-41F5-8DD4-BF1E1DCF0A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648" y="2108698"/>
            <a:ext cx="334356" cy="377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3DD24A-F1E7-4B3A-9261-0E05714F5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97" y="2194528"/>
            <a:ext cx="338643" cy="377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BC1865-3BB9-4BFE-A0E6-E796B8581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633" y="1551093"/>
            <a:ext cx="577630" cy="6434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7CD056-A4A2-4992-8525-1351D9620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93" y="1673073"/>
            <a:ext cx="347216" cy="377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433804-CFC3-4A4B-9B2E-232FF23C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513" y="1865997"/>
            <a:ext cx="342930" cy="3815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2266A4-828D-42E9-9D46-AB5CD3D273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164" y="2225716"/>
            <a:ext cx="334356" cy="37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97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E779A8-54AC-4D66-847A-31346A9A2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0" y="4018360"/>
            <a:ext cx="6215601" cy="801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24BE82-F29C-4427-9937-26A2EB15BC4E}"/>
              </a:ext>
            </a:extLst>
          </p:cNvPr>
          <p:cNvSpPr txBox="1"/>
          <p:nvPr/>
        </p:nvSpPr>
        <p:spPr>
          <a:xfrm rot="10800000" flipV="1">
            <a:off x="1470011" y="4155718"/>
            <a:ext cx="6215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b="1" dirty="0">
                <a:solidFill>
                  <a:schemeClr val="bg1"/>
                </a:solidFill>
              </a:rPr>
              <a:t>H </a:t>
            </a:r>
            <a:r>
              <a:rPr lang="en-ID" sz="1500" b="1" dirty="0" err="1">
                <a:solidFill>
                  <a:schemeClr val="bg1"/>
                </a:solidFill>
              </a:rPr>
              <a:t>idup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seimbang</a:t>
            </a:r>
            <a:r>
              <a:rPr lang="en-ID" sz="1500" b="1" dirty="0">
                <a:solidFill>
                  <a:schemeClr val="bg1"/>
                </a:solidFill>
              </a:rPr>
              <a:t> ; 5 </a:t>
            </a:r>
            <a:r>
              <a:rPr lang="en-ID" sz="1500" b="1" dirty="0" err="1">
                <a:solidFill>
                  <a:schemeClr val="bg1"/>
                </a:solidFill>
              </a:rPr>
              <a:t>harus</a:t>
            </a:r>
            <a:r>
              <a:rPr lang="en-ID" sz="1500" b="1" dirty="0">
                <a:solidFill>
                  <a:schemeClr val="bg1"/>
                </a:solidFill>
              </a:rPr>
              <a:t> (</a:t>
            </a:r>
            <a:r>
              <a:rPr lang="en-ID" sz="1500" b="1" dirty="0" err="1">
                <a:solidFill>
                  <a:schemeClr val="bg1"/>
                </a:solidFill>
              </a:rPr>
              <a:t>rekreasi</a:t>
            </a:r>
            <a:r>
              <a:rPr lang="en-ID" sz="1500" b="1" dirty="0">
                <a:solidFill>
                  <a:schemeClr val="bg1"/>
                </a:solidFill>
              </a:rPr>
              <a:t>, hobby, </a:t>
            </a:r>
            <a:r>
              <a:rPr lang="en-ID" sz="1500" b="1" dirty="0" err="1">
                <a:solidFill>
                  <a:schemeClr val="bg1"/>
                </a:solidFill>
              </a:rPr>
              <a:t>sosialisasi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kasih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sayang</a:t>
            </a:r>
            <a:r>
              <a:rPr lang="en-ID" sz="1500" b="1" dirty="0">
                <a:solidFill>
                  <a:schemeClr val="bg1"/>
                </a:solidFill>
              </a:rPr>
              <a:t>, dan ibadah).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F3F128-720F-4FD8-9567-916886CA87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7501"/>
          <a:stretch/>
        </p:blipFill>
        <p:spPr>
          <a:xfrm>
            <a:off x="2268006" y="215634"/>
            <a:ext cx="4607988" cy="3669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D60B1A-B057-4564-9AFC-04D66DC61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345" y="2108698"/>
            <a:ext cx="338643" cy="377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E6A9FE-1D1C-4057-98B0-2006E2A01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480" y="1786685"/>
            <a:ext cx="338643" cy="37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E91039-829E-4597-B016-EDF405DD3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019" y="1328613"/>
            <a:ext cx="536560" cy="582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975B56-EB52-4611-9661-B61373C27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6578" y="1670014"/>
            <a:ext cx="342930" cy="381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3E6FBC-4D65-48FA-849D-F39139925E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648" y="2108698"/>
            <a:ext cx="334356" cy="377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2A8108-8A48-4AA1-8557-E7EF66229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97" y="2194528"/>
            <a:ext cx="338643" cy="377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330E11-FE15-4A5B-8AF6-F222A9FD7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619" y="1817305"/>
            <a:ext cx="338643" cy="3772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B8762C-2042-49D0-8288-23819D17E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4953" y="1431607"/>
            <a:ext cx="536560" cy="582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33B876-444F-4B7D-9E2B-A8F7E3CC0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513" y="1865997"/>
            <a:ext cx="342930" cy="3815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724432-0B33-42F8-8BA6-313F6AE332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164" y="2225716"/>
            <a:ext cx="334356" cy="37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74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D548B4-B1E4-43F3-BCFA-2806A7A5F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0" y="4018360"/>
            <a:ext cx="6215601" cy="8015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36C255-C397-4A46-AAE1-40021F86B14C}"/>
              </a:ext>
            </a:extLst>
          </p:cNvPr>
          <p:cNvSpPr txBox="1"/>
          <p:nvPr/>
        </p:nvSpPr>
        <p:spPr>
          <a:xfrm rot="10800000" flipV="1">
            <a:off x="1518047" y="4170291"/>
            <a:ext cx="62156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500" b="1" dirty="0">
                <a:solidFill>
                  <a:schemeClr val="bg1"/>
                </a:solidFill>
              </a:rPr>
              <a:t>A wasi bagian tubuh rawan : tekanan darah, gula darah, berat badan, kolesterol, lakukan pemeriksaan berkala.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90DDF-567D-44D1-9421-AD312CC4FC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7501"/>
          <a:stretch/>
        </p:blipFill>
        <p:spPr>
          <a:xfrm>
            <a:off x="2268006" y="215634"/>
            <a:ext cx="4607988" cy="3669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909435-649D-4B29-A5FB-441487CF0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345" y="2108698"/>
            <a:ext cx="338643" cy="3772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530876-7A87-4B18-A473-DCEA75967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480" y="1786685"/>
            <a:ext cx="338643" cy="377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E798A2-9737-4F40-B086-E730CEB63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332" y="1628694"/>
            <a:ext cx="347216" cy="37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2BAA90-C4A7-4ED9-B97C-E540AD962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718" y="1503658"/>
            <a:ext cx="563859" cy="627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C29172-AE79-4C73-A3EF-569B591B57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648" y="2108698"/>
            <a:ext cx="334356" cy="377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0FB3F6-79E0-4F2D-AAC5-75EAD3B26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97" y="2194528"/>
            <a:ext cx="338643" cy="377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72BF39-040D-4ABE-989D-09DB89005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619" y="1817305"/>
            <a:ext cx="338643" cy="377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70158B-7C20-4A67-AEB5-20FA4E57B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93" y="1673073"/>
            <a:ext cx="347216" cy="3772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2E1B14-1CC2-44B2-A9C5-562559120D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386" y="1692269"/>
            <a:ext cx="563859" cy="6272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CF6838-D6E0-44F3-A1B1-D0F900ABB5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164" y="2225716"/>
            <a:ext cx="334356" cy="37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29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D2196-2447-4C42-9E56-2EA43DD8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0" y="4018360"/>
            <a:ext cx="6215601" cy="8015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38B99-8E62-411E-A7F8-D116357A2769}"/>
              </a:ext>
            </a:extLst>
          </p:cNvPr>
          <p:cNvSpPr txBox="1"/>
          <p:nvPr/>
        </p:nvSpPr>
        <p:spPr>
          <a:xfrm rot="10800000" flipV="1">
            <a:off x="1678780" y="4177683"/>
            <a:ext cx="5786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b="1" dirty="0">
                <a:solidFill>
                  <a:schemeClr val="bg1"/>
                </a:solidFill>
              </a:rPr>
              <a:t>T </a:t>
            </a:r>
            <a:r>
              <a:rPr lang="en-ID" sz="1500" b="1" dirty="0" err="1">
                <a:solidFill>
                  <a:schemeClr val="bg1"/>
                </a:solidFill>
              </a:rPr>
              <a:t>eratur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hidup</a:t>
            </a:r>
            <a:r>
              <a:rPr lang="en-ID" sz="1500" b="1" dirty="0">
                <a:solidFill>
                  <a:schemeClr val="bg1"/>
                </a:solidFill>
              </a:rPr>
              <a:t> (</a:t>
            </a:r>
            <a:r>
              <a:rPr lang="en-ID" sz="1500" b="1" dirty="0" err="1">
                <a:solidFill>
                  <a:schemeClr val="bg1"/>
                </a:solidFill>
              </a:rPr>
              <a:t>teratur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makan</a:t>
            </a:r>
            <a:r>
              <a:rPr lang="en-ID" sz="1500" b="1" dirty="0">
                <a:solidFill>
                  <a:schemeClr val="bg1"/>
                </a:solidFill>
              </a:rPr>
              <a:t> (2-3 kali </a:t>
            </a:r>
            <a:r>
              <a:rPr lang="en-ID" sz="1500" b="1" dirty="0" err="1">
                <a:solidFill>
                  <a:schemeClr val="bg1"/>
                </a:solidFill>
              </a:rPr>
              <a:t>sehari</a:t>
            </a:r>
            <a:r>
              <a:rPr lang="en-ID" sz="1500" b="1" dirty="0">
                <a:solidFill>
                  <a:schemeClr val="bg1"/>
                </a:solidFill>
              </a:rPr>
              <a:t>), </a:t>
            </a:r>
            <a:r>
              <a:rPr lang="en-ID" sz="1500" b="1" dirty="0" err="1">
                <a:solidFill>
                  <a:schemeClr val="bg1"/>
                </a:solidFill>
              </a:rPr>
              <a:t>tidur</a:t>
            </a:r>
            <a:r>
              <a:rPr lang="en-ID" sz="1500" b="1" dirty="0">
                <a:solidFill>
                  <a:schemeClr val="bg1"/>
                </a:solidFill>
              </a:rPr>
              <a:t> </a:t>
            </a:r>
            <a:r>
              <a:rPr lang="en-ID" sz="1500" b="1" dirty="0" err="1">
                <a:solidFill>
                  <a:schemeClr val="bg1"/>
                </a:solidFill>
              </a:rPr>
              <a:t>cukup</a:t>
            </a:r>
            <a:r>
              <a:rPr lang="en-ID" sz="1500" b="1" dirty="0">
                <a:solidFill>
                  <a:schemeClr val="bg1"/>
                </a:solidFill>
              </a:rPr>
              <a:t>, </a:t>
            </a:r>
            <a:r>
              <a:rPr lang="en-ID" sz="1500" b="1" dirty="0" err="1">
                <a:solidFill>
                  <a:schemeClr val="bg1"/>
                </a:solidFill>
              </a:rPr>
              <a:t>olahraga</a:t>
            </a:r>
            <a:r>
              <a:rPr lang="en-ID" sz="1500" b="1" dirty="0">
                <a:solidFill>
                  <a:schemeClr val="bg1"/>
                </a:solidFill>
              </a:rPr>
              <a:t> (Ling Tien Kung).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38852-6C7A-4B83-A5FE-7C0837FC3A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7501"/>
          <a:stretch/>
        </p:blipFill>
        <p:spPr>
          <a:xfrm>
            <a:off x="2268006" y="176902"/>
            <a:ext cx="4607988" cy="3669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19EECF-5163-4A0B-A648-DEC1A3F56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345" y="2108698"/>
            <a:ext cx="338643" cy="3772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E648DC-18AA-4EC2-A72F-BF75C9845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480" y="1786685"/>
            <a:ext cx="338643" cy="377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1AA7A-A9D4-41F5-8052-90699073D5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332" y="1628694"/>
            <a:ext cx="347216" cy="37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0D5565-B208-4EAB-B0A3-344F86DD9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6578" y="1670014"/>
            <a:ext cx="342930" cy="381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70CF49-B588-4E2B-8C22-0852A551C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4805" y="1937065"/>
            <a:ext cx="508049" cy="5731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9537ED-C24D-419C-8CB2-F2992045E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97" y="2194528"/>
            <a:ext cx="338643" cy="377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4A156-791F-4108-8071-FB64B1960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619" y="1817305"/>
            <a:ext cx="338643" cy="377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FB713C-74FD-4657-B541-20E05043F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93" y="1673073"/>
            <a:ext cx="347216" cy="3772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7413C6-7793-4335-B8F8-C916C0401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4559" y="1803181"/>
            <a:ext cx="342930" cy="3815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B7E575-2E5A-4890-AB72-2AD2FAA88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1514" y="2089100"/>
            <a:ext cx="505413" cy="5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29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DB8F5F-60BE-4715-9E51-4EEF34F9D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25" y="1218237"/>
            <a:ext cx="6815889" cy="3641281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AE6756E9-CA3E-4BF6-A1E8-9309A14DFE83}"/>
              </a:ext>
            </a:extLst>
          </p:cNvPr>
          <p:cNvSpPr txBox="1"/>
          <p:nvPr/>
        </p:nvSpPr>
        <p:spPr>
          <a:xfrm>
            <a:off x="243350" y="645537"/>
            <a:ext cx="6488726" cy="404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74"/>
              </a:lnSpc>
            </a:pPr>
            <a:r>
              <a:rPr lang="en-US" sz="2000" dirty="0" err="1">
                <a:solidFill>
                  <a:srgbClr val="121212"/>
                </a:solidFill>
                <a:latin typeface="The Seasons Bold"/>
              </a:rPr>
              <a:t>Komposisi</a:t>
            </a:r>
            <a:r>
              <a:rPr lang="en-US" sz="2000" dirty="0">
                <a:solidFill>
                  <a:srgbClr val="121212"/>
                </a:solidFill>
                <a:latin typeface="The Seasons Bold"/>
              </a:rPr>
              <a:t> Air </a:t>
            </a:r>
            <a:r>
              <a:rPr lang="en-US" sz="2000" dirty="0" err="1">
                <a:solidFill>
                  <a:srgbClr val="121212"/>
                </a:solidFill>
                <a:latin typeface="The Seasons Bold"/>
              </a:rPr>
              <a:t>didalam</a:t>
            </a:r>
            <a:r>
              <a:rPr lang="en-US" sz="2000" dirty="0">
                <a:solidFill>
                  <a:srgbClr val="121212"/>
                </a:solidFill>
                <a:latin typeface="The Seasons Bold"/>
              </a:rPr>
              <a:t> Organ </a:t>
            </a:r>
            <a:r>
              <a:rPr lang="en-US" sz="2000" dirty="0" err="1">
                <a:solidFill>
                  <a:srgbClr val="121212"/>
                </a:solidFill>
                <a:latin typeface="The Seasons Bold"/>
              </a:rPr>
              <a:t>Tubuh</a:t>
            </a:r>
            <a:endParaRPr lang="en-US" sz="2000" dirty="0">
              <a:solidFill>
                <a:srgbClr val="121212"/>
              </a:solidFill>
              <a:latin typeface="The Seasons Bold"/>
            </a:endParaRPr>
          </a:p>
        </p:txBody>
      </p:sp>
      <p:sp>
        <p:nvSpPr>
          <p:cNvPr id="6" name="Google Shape;682;p60">
            <a:extLst>
              <a:ext uri="{FF2B5EF4-FFF2-40B4-BE49-F238E27FC236}">
                <a16:creationId xmlns:a16="http://schemas.microsoft.com/office/drawing/2014/main" id="{5DCB2C53-64F9-4887-99BD-2366EF98D4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3350" y="140557"/>
            <a:ext cx="770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dirty="0"/>
              <a:t>Pentingnya Air Di Tubuh Manusia</a:t>
            </a:r>
          </a:p>
        </p:txBody>
      </p:sp>
      <p:cxnSp>
        <p:nvCxnSpPr>
          <p:cNvPr id="7" name="Google Shape;639;p57">
            <a:extLst>
              <a:ext uri="{FF2B5EF4-FFF2-40B4-BE49-F238E27FC236}">
                <a16:creationId xmlns:a16="http://schemas.microsoft.com/office/drawing/2014/main" id="{6239E571-8F3B-4651-9F56-304C675C138B}"/>
              </a:ext>
            </a:extLst>
          </p:cNvPr>
          <p:cNvCxnSpPr/>
          <p:nvPr/>
        </p:nvCxnSpPr>
        <p:spPr>
          <a:xfrm>
            <a:off x="92700" y="686532"/>
            <a:ext cx="7748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599;p54">
            <a:extLst>
              <a:ext uri="{FF2B5EF4-FFF2-40B4-BE49-F238E27FC236}">
                <a16:creationId xmlns:a16="http://schemas.microsoft.com/office/drawing/2014/main" id="{021142FE-2451-4D2E-8028-282B88DB17E0}"/>
              </a:ext>
            </a:extLst>
          </p:cNvPr>
          <p:cNvCxnSpPr/>
          <p:nvPr/>
        </p:nvCxnSpPr>
        <p:spPr>
          <a:xfrm>
            <a:off x="114900" y="687264"/>
            <a:ext cx="7748400" cy="0"/>
          </a:xfrm>
          <a:prstGeom prst="straightConnector1">
            <a:avLst/>
          </a:prstGeom>
          <a:noFill/>
          <a:ln w="19050" cap="flat" cmpd="sng">
            <a:solidFill>
              <a:srgbClr val="325F8B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50686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6453E9-6255-4733-BBD2-7BCC79792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61" y="351859"/>
            <a:ext cx="8054077" cy="443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954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61" descr="A picture containing cloth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61"/>
          <p:cNvSpPr/>
          <p:nvPr/>
        </p:nvSpPr>
        <p:spPr>
          <a:xfrm>
            <a:off x="2275" y="-31100"/>
            <a:ext cx="9144000" cy="80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61"/>
          <p:cNvSpPr txBox="1">
            <a:spLocks noGrp="1"/>
          </p:cNvSpPr>
          <p:nvPr>
            <p:ph type="title"/>
          </p:nvPr>
        </p:nvSpPr>
        <p:spPr>
          <a:xfrm>
            <a:off x="0" y="104100"/>
            <a:ext cx="9144000" cy="572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Terima Kasih</a:t>
            </a:r>
            <a:endParaRPr sz="3600"/>
          </a:p>
        </p:txBody>
      </p:sp>
      <p:sp>
        <p:nvSpPr>
          <p:cNvPr id="697" name="Google Shape;697;p61"/>
          <p:cNvSpPr txBox="1"/>
          <p:nvPr/>
        </p:nvSpPr>
        <p:spPr>
          <a:xfrm>
            <a:off x="137601" y="2155723"/>
            <a:ext cx="29592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pectral SemiBold"/>
                <a:ea typeface="Spectral SemiBold"/>
                <a:cs typeface="Spectral SemiBold"/>
                <a:sym typeface="Spectral SemiBold"/>
              </a:rPr>
              <a:t>Semua yang baik datangnya dari Allah,  </a:t>
            </a:r>
            <a:endParaRPr sz="600">
              <a:latin typeface="Spectral SemiBold"/>
              <a:ea typeface="Spectral SemiBold"/>
              <a:cs typeface="Spectral SemiBold"/>
              <a:sym typeface="Spectral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pectral SemiBold"/>
                <a:ea typeface="Spectral SemiBold"/>
                <a:cs typeface="Spectral SemiBold"/>
                <a:sym typeface="Spectral SemiBold"/>
              </a:rPr>
              <a:t>dan yang salah semata – mata karena kekurangan ilmu saya.</a:t>
            </a:r>
            <a:endParaRPr sz="2000">
              <a:solidFill>
                <a:srgbClr val="FFFFFF"/>
              </a:solidFill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698" name="Google Shape;698;p61"/>
          <p:cNvSpPr txBox="1"/>
          <p:nvPr/>
        </p:nvSpPr>
        <p:spPr>
          <a:xfrm>
            <a:off x="-14801" y="4156700"/>
            <a:ext cx="282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dr. Indra Djaman Sp.PD</a:t>
            </a:r>
            <a:endParaRPr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9" name="Google Shape;699;p61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600" y="4567129"/>
            <a:ext cx="422303" cy="421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61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78063" y="4386175"/>
            <a:ext cx="1070015" cy="802499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61"/>
          <p:cNvSpPr txBox="1"/>
          <p:nvPr/>
        </p:nvSpPr>
        <p:spPr>
          <a:xfrm>
            <a:off x="2830047" y="4605182"/>
            <a:ext cx="19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dr. Indra Djaman</a:t>
            </a:r>
            <a:endParaRPr sz="16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61"/>
          <p:cNvSpPr txBox="1"/>
          <p:nvPr/>
        </p:nvSpPr>
        <p:spPr>
          <a:xfrm>
            <a:off x="668693" y="4614537"/>
            <a:ext cx="141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Indra.djaman</a:t>
            </a:r>
            <a:endParaRPr sz="16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2367</TotalTime>
  <Words>795</Words>
  <Application>Microsoft Office PowerPoint</Application>
  <PresentationFormat>On-screen Show (16:9)</PresentationFormat>
  <Paragraphs>142</Paragraphs>
  <Slides>42</Slides>
  <Notes>32</Notes>
  <HiddenSlides>10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60" baseType="lpstr">
      <vt:lpstr>League Spartan</vt:lpstr>
      <vt:lpstr>Quicksand</vt:lpstr>
      <vt:lpstr>Fahkwang</vt:lpstr>
      <vt:lpstr>Arial</vt:lpstr>
      <vt:lpstr>Calibri</vt:lpstr>
      <vt:lpstr>Arial Rounded MT Bold</vt:lpstr>
      <vt:lpstr>Pacifico</vt:lpstr>
      <vt:lpstr>Wingdings</vt:lpstr>
      <vt:lpstr>Calibri Light</vt:lpstr>
      <vt:lpstr>Nunito ExtraBold</vt:lpstr>
      <vt:lpstr>Fakwang</vt:lpstr>
      <vt:lpstr>Ingrid Darling</vt:lpstr>
      <vt:lpstr>Nunito</vt:lpstr>
      <vt:lpstr>Nunito SemiBold</vt:lpstr>
      <vt:lpstr>Open Sans</vt:lpstr>
      <vt:lpstr>The Seasons Bold</vt:lpstr>
      <vt:lpstr>Spectral SemiBold</vt:lpstr>
      <vt:lpstr>Office Theme</vt:lpstr>
      <vt:lpstr>Ling Tien Kung Making People Healthy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Metabolisme, Saraf, dan Hormon</vt:lpstr>
      <vt:lpstr>PowerPoint Presentation</vt:lpstr>
      <vt:lpstr>Hormon Prostaglandin</vt:lpstr>
      <vt:lpstr>PowerPoint Presentation</vt:lpstr>
      <vt:lpstr>Proses Metabolisme</vt:lpstr>
      <vt:lpstr>Proses Metabolisme</vt:lpstr>
      <vt:lpstr>Metabolisme, Saraf, dan Hormon</vt:lpstr>
      <vt:lpstr>Metabolisme, Saraf, dan Hormon</vt:lpstr>
      <vt:lpstr>Metabolisme, Saraf, dan Hormon</vt:lpstr>
      <vt:lpstr>Homeostasis (Keseimbangan)</vt:lpstr>
      <vt:lpstr>Homeostasis (Keseimbangan)</vt:lpstr>
      <vt:lpstr>Manfaat Ling Tien Kung pada Tubuh</vt:lpstr>
      <vt:lpstr>Manfaat Ling Tien Kung pada Tubuh</vt:lpstr>
      <vt:lpstr>Manfaat Sistemik</vt:lpstr>
      <vt:lpstr>Manfaat Lokal-Sistemik</vt:lpstr>
      <vt:lpstr>Manfaat Sistemik</vt:lpstr>
      <vt:lpstr>Manfaat Lokal - Regional</vt:lpstr>
      <vt:lpstr>Manfaat Lokal - Regional</vt:lpstr>
      <vt:lpstr>Manfaat Ling Tien Kung</vt:lpstr>
      <vt:lpstr>Gerakan Ling Tien Kung</vt:lpstr>
      <vt:lpstr>Gerakan Ling Tien Kung</vt:lpstr>
      <vt:lpstr>Gerakan Ling Tien Kung</vt:lpstr>
      <vt:lpstr>Gerakan Ling Tien Kung</vt:lpstr>
      <vt:lpstr>Gerakan Ling Tien Kung</vt:lpstr>
      <vt:lpstr>Gerakan Ling Tien Kung</vt:lpstr>
      <vt:lpstr>Gerakan Ling Tien Kung</vt:lpstr>
      <vt:lpstr>Penerapan Pola Hidup Sehat Melalui “Pesan Tangan”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Pentingnya Air Di Tubuh Manusia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Lien Tien Kung Making People Happy and Healthy - Tinjauan Medis</dc:title>
  <dc:creator>LENOVO</dc:creator>
  <cp:lastModifiedBy>LENOVO</cp:lastModifiedBy>
  <cp:revision>28</cp:revision>
  <dcterms:modified xsi:type="dcterms:W3CDTF">2023-11-18T15:07:13Z</dcterms:modified>
</cp:coreProperties>
</file>